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44" d="100"/>
          <a:sy n="144" d="100"/>
        </p:scale>
        <p:origin x="-684" y="-96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B06ADD7-F201-462B-9BBB-041F98E684E3}" type="datetimeFigureOut">
              <a:rPr lang="zh-CN" altLang="en-US" smtClean="0"/>
              <a:t>2020/5/17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6D70E2A-E987-42A7-BA8E-A791AC9944D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86570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2020/5/17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2020/5/17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2020/5/17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2020/5/17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2020/5/17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2020/5/17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2020/5/17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2020/5/17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2020/5/17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2020/5/17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2020/5/17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accent5">
                <a:lumMod val="0"/>
                <a:lumOff val="100000"/>
                <a:alpha val="72000"/>
              </a:schemeClr>
            </a:gs>
            <a:gs pos="64573">
              <a:srgbClr val="CBD7EF"/>
            </a:gs>
            <a:gs pos="51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2020/5/17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7" Type="http://schemas.microsoft.com/office/2007/relationships/hdphoto" Target="../media/hdphoto4.wdp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jpeg"/><Relationship Id="rId5" Type="http://schemas.microsoft.com/office/2007/relationships/hdphoto" Target="../media/hdphoto3.wdp"/><Relationship Id="rId4" Type="http://schemas.openxmlformats.org/officeDocument/2006/relationships/image" Target="../media/image18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file:///E:\&#20219;&#31168;&#28949;\&#22825;&#24220;\&#35838;&#26102;&#36798;&#26631;\8&#19979;&#25945;&#31185;&#29289;&#29702;\H133.TIF" TargetMode="External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file:///E:\&#20219;&#31168;&#28949;\&#22825;&#24220;\&#35838;&#26102;&#36798;&#26631;\8&#19979;&#25945;&#31185;&#29289;&#29702;\H137.tif" TargetMode="External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file:///E:\&#20219;&#31168;&#28949;\&#22825;&#24220;\&#35838;&#26102;&#36798;&#26631;\8&#19979;&#25945;&#31185;&#29289;&#29702;\H135.TIF" TargetMode="External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/>
          <p:cNvSpPr txBox="1"/>
          <p:nvPr/>
        </p:nvSpPr>
        <p:spPr>
          <a:xfrm>
            <a:off x="5646349" y="1563638"/>
            <a:ext cx="159530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latin typeface="楷体" pitchFamily="49" charset="-122"/>
                <a:ea typeface="楷体" pitchFamily="49" charset="-122"/>
              </a:rPr>
              <a:t>八年级 下册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4932040" y="910105"/>
            <a:ext cx="399391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教科</a:t>
            </a:r>
            <a:r>
              <a:rPr lang="zh-CN" altLang="en-US" sz="3200" b="1" dirty="0" smtClean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版初中物理</a:t>
            </a:r>
            <a:endParaRPr lang="zh-CN" altLang="en-US" sz="3200" b="1" dirty="0">
              <a:solidFill>
                <a:srgbClr val="0070C0"/>
              </a:solidFill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0451" y="483518"/>
            <a:ext cx="3717868" cy="4082220"/>
          </a:xfrm>
          <a:prstGeom prst="rect">
            <a:avLst/>
          </a:prstGeom>
        </p:spPr>
      </p:pic>
      <p:sp>
        <p:nvSpPr>
          <p:cNvPr id="7" name="文本框 13"/>
          <p:cNvSpPr txBox="1"/>
          <p:nvPr/>
        </p:nvSpPr>
        <p:spPr>
          <a:xfrm>
            <a:off x="4527227" y="2139701"/>
            <a:ext cx="39604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微软雅黑" panose="020B0503020204020204" charset="-122"/>
                <a:ea typeface="微软雅黑" panose="020B0503020204020204" charset="-122"/>
              </a:rPr>
              <a:t>第</a:t>
            </a:r>
            <a:r>
              <a:rPr lang="zh-CN" altLang="en-US" sz="3200" b="1" dirty="0" smtClean="0">
                <a:latin typeface="微软雅黑" panose="020B0503020204020204" charset="-122"/>
                <a:ea typeface="微软雅黑" panose="020B0503020204020204" charset="-122"/>
              </a:rPr>
              <a:t>十二章   </a:t>
            </a:r>
            <a:r>
              <a:rPr lang="zh-CN" altLang="en-US" sz="3200" b="1" dirty="0" smtClean="0">
                <a:latin typeface="微软雅黑" panose="020B0503020204020204" charset="-122"/>
                <a:ea typeface="微软雅黑" panose="020B0503020204020204" charset="-122"/>
              </a:rPr>
              <a:t>机械与功</a:t>
            </a:r>
            <a:endParaRPr lang="zh-CN" altLang="en-US" sz="32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文本框 14"/>
          <p:cNvSpPr txBox="1"/>
          <p:nvPr/>
        </p:nvSpPr>
        <p:spPr>
          <a:xfrm>
            <a:off x="4616239" y="2882449"/>
            <a:ext cx="3894015" cy="71558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</a:t>
            </a:r>
            <a:r>
              <a:rPr lang="en-US" altLang="zh-CN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节 机械能的转化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154305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2000"/>
    </mc:Choice>
    <mc:Fallback xmlns="">
      <p:transition spd="slow" advClick="0" advTm="2000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/>
          <p:cNvSpPr txBox="1">
            <a:spLocks noChangeArrowheads="1"/>
          </p:cNvSpPr>
          <p:nvPr/>
        </p:nvSpPr>
        <p:spPr bwMode="auto">
          <a:xfrm>
            <a:off x="304695" y="296811"/>
            <a:ext cx="5828867" cy="4628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tx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algn="l">
              <a:defRPr kumimoji="1"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en-US" altLang="zh-CN" dirty="0"/>
              <a:t>3.</a:t>
            </a:r>
            <a:r>
              <a:rPr lang="zh-CN" altLang="en-US" dirty="0"/>
              <a:t>动能、重力势能、弹性势能的相互转化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28" t="15255" r="41432" b="14875"/>
          <a:stretch/>
        </p:blipFill>
        <p:spPr>
          <a:xfrm rot="5400000">
            <a:off x="264547" y="2134788"/>
            <a:ext cx="2662064" cy="2318328"/>
          </a:xfrm>
          <a:prstGeom prst="rect">
            <a:avLst/>
          </a:prstGeom>
          <a:effectLst>
            <a:outerShdw blurRad="482600" dist="50800" dir="5400000" algn="ctr" rotWithShape="0">
              <a:srgbClr val="000000">
                <a:alpha val="43137"/>
              </a:srgbClr>
            </a:outerShdw>
          </a:effectLst>
        </p:spPr>
      </p:pic>
      <p:sp>
        <p:nvSpPr>
          <p:cNvPr id="4" name="Text Box 6"/>
          <p:cNvSpPr txBox="1">
            <a:spLocks noChangeArrowheads="1"/>
          </p:cNvSpPr>
          <p:nvPr/>
        </p:nvSpPr>
        <p:spPr bwMode="auto">
          <a:xfrm>
            <a:off x="304694" y="610199"/>
            <a:ext cx="8153506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Wingdings 2" pitchFamily="18" charset="2"/>
              <a:buChar char="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Wingdings 2" pitchFamily="18" charset="2"/>
              <a:buChar char="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l" eaLnBrk="1" hangingPunct="1">
              <a:lnSpc>
                <a:spcPct val="15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(1)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动能和势能的相互转化，使撑杆跳高的运动员完成了助跑、撑杆、跨杆、落地的过程。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797463" y="1581564"/>
            <a:ext cx="6224154" cy="34247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运动员助跑尽量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增大动能</a:t>
            </a:r>
            <a:r>
              <a:rPr lang="en-US" altLang="zh-CN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</a:t>
            </a:r>
            <a:r>
              <a:rPr lang="zh-CN" altLang="en-US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起跳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瞬间</a:t>
            </a:r>
            <a:r>
              <a:rPr lang="en-US" altLang="zh-CN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使</a:t>
            </a:r>
            <a:r>
              <a:rPr lang="zh-CN" altLang="en-US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撑杆发生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弹性形变</a:t>
            </a:r>
            <a:r>
              <a:rPr lang="en-US" altLang="zh-CN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把</a:t>
            </a:r>
            <a:r>
              <a:rPr lang="zh-CN" altLang="en-US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自身的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动能转化为撑杆的弹性势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能</a:t>
            </a:r>
            <a:r>
              <a:rPr lang="en-US" altLang="zh-CN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</a:t>
            </a:r>
            <a:r>
              <a:rPr lang="zh-CN" altLang="en-US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撑杆恢复原状的过程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</a:t>
            </a:r>
            <a:r>
              <a:rPr lang="en-US" altLang="zh-CN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撑杆</a:t>
            </a:r>
            <a:r>
              <a:rPr lang="zh-CN" altLang="en-US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弹性势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能转化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成运动员的动能</a:t>
            </a:r>
            <a:r>
              <a:rPr lang="en-US" altLang="zh-CN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动能</a:t>
            </a:r>
            <a:r>
              <a:rPr lang="zh-CN" altLang="en-US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又不断地转化为运动员的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重力势能</a:t>
            </a:r>
            <a:r>
              <a:rPr lang="en-US" altLang="zh-CN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</a:t>
            </a:r>
            <a:r>
              <a:rPr lang="zh-CN" altLang="en-US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下落的过程中高度逐渐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降低</a:t>
            </a:r>
            <a:r>
              <a:rPr lang="en-US" altLang="zh-CN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速度越来越大</a:t>
            </a:r>
            <a:r>
              <a:rPr lang="en-US" altLang="zh-CN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重力势能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转化为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动能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600715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3"/>
          <p:cNvSpPr>
            <a:spLocks noChangeArrowheads="1"/>
          </p:cNvSpPr>
          <p:nvPr/>
        </p:nvSpPr>
        <p:spPr bwMode="auto">
          <a:xfrm>
            <a:off x="271681" y="210282"/>
            <a:ext cx="1802096" cy="462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l">
              <a:buFont typeface="Arial" pitchFamily="34" charset="0"/>
              <a:buNone/>
            </a:pPr>
            <a:r>
              <a:rPr lang="en-US" altLang="zh-CN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(2)</a:t>
            </a:r>
            <a:r>
              <a:rPr lang="zh-CN" altLang="en-US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蹦床运动</a:t>
            </a:r>
          </a:p>
        </p:txBody>
      </p:sp>
      <p:pic>
        <p:nvPicPr>
          <p:cNvPr id="6" name="图片 1" descr="W020140611530302021099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38" b="6296"/>
          <a:stretch/>
        </p:blipFill>
        <p:spPr bwMode="auto">
          <a:xfrm>
            <a:off x="471529" y="1344369"/>
            <a:ext cx="2095026" cy="2638154"/>
          </a:xfrm>
          <a:prstGeom prst="rect">
            <a:avLst/>
          </a:prstGeom>
          <a:effectLst>
            <a:outerShdw blurRad="482600" dist="50800" dir="5400000" algn="ctr" rotWithShape="0">
              <a:srgbClr val="000000">
                <a:alpha val="43137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2821298" y="1135897"/>
            <a:ext cx="6194239" cy="34247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l">
              <a:lnSpc>
                <a:spcPct val="150000"/>
              </a:lnSpc>
            </a:pP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   蹦床运动员从高处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落下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随着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高度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降低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重力势能</a:t>
            </a:r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转化为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动能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在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与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蹦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床将要接触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时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具有</a:t>
            </a:r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动能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最大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与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蹦床接触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后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床面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发生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弹性形变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运动员的</a:t>
            </a:r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动能转化成蹦床的弹性势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能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.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当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反弹时，蹦床的</a:t>
            </a:r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弹性势能转化为运动员的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动能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随着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高度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上升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动能</a:t>
            </a:r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转化为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重力势能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.</a:t>
            </a:r>
            <a:endParaRPr lang="zh-CN" altLang="en-US" sz="2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3"/>
          <p:cNvSpPr>
            <a:spLocks noChangeArrowheads="1"/>
          </p:cNvSpPr>
          <p:nvPr/>
        </p:nvSpPr>
        <p:spPr bwMode="auto">
          <a:xfrm>
            <a:off x="430972" y="673089"/>
            <a:ext cx="5308747" cy="462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l">
              <a:buFont typeface="Arial" pitchFamily="34" charset="0"/>
              <a:buNone/>
            </a:pPr>
            <a:r>
              <a:rPr lang="zh-CN" altLang="en-US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分析蹦床运动中，能量的转化情况。</a:t>
            </a:r>
            <a:endParaRPr lang="zh-CN" altLang="en-US" sz="2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634904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utoUpdateAnimBg="0"/>
      <p:bldP spid="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28971" y="350601"/>
            <a:ext cx="1483478" cy="466286"/>
            <a:chOff x="304174" y="283603"/>
            <a:chExt cx="805885" cy="741476"/>
          </a:xfrm>
        </p:grpSpPr>
        <p:sp>
          <p:nvSpPr>
            <p:cNvPr id="3" name="Shape 108"/>
            <p:cNvSpPr/>
            <p:nvPr/>
          </p:nvSpPr>
          <p:spPr>
            <a:xfrm>
              <a:off x="304174" y="305616"/>
              <a:ext cx="805885" cy="719463"/>
            </a:xfrm>
            <a:prstGeom prst="rect">
              <a:avLst/>
            </a:prstGeom>
            <a:solidFill>
              <a:srgbClr val="007E27">
                <a:alpha val="80000"/>
              </a:srgbClr>
            </a:solidFill>
            <a:ln w="12700">
              <a:noFill/>
              <a:miter lim="400000"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4" name="Shape 112"/>
            <p:cNvSpPr/>
            <p:nvPr/>
          </p:nvSpPr>
          <p:spPr>
            <a:xfrm>
              <a:off x="349112" y="283603"/>
              <a:ext cx="737758" cy="735944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45719" rIns="45719">
              <a:spAutoFit/>
            </a:bodyPr>
            <a:lstStyle>
              <a:lvl1pPr algn="ctr">
                <a:defRPr sz="100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1800">
                  <a:solidFill>
                    <a:srgbClr val="000000"/>
                  </a:solidFill>
                </a:defRPr>
              </a:pPr>
              <a:r>
                <a:rPr kumimoji="0" lang="zh-CN" altLang="en-US" sz="24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sym typeface="微软雅黑" panose="020B0503020204020204" charset="-122"/>
                </a:rPr>
                <a:t>想想议议</a:t>
              </a:r>
              <a:endParaRPr kumimoji="0" sz="24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sym typeface="微软雅黑" panose="020B0503020204020204" charset="-122"/>
              </a:endParaRPr>
            </a:p>
          </p:txBody>
        </p:sp>
      </p:grpSp>
      <p:pic>
        <p:nvPicPr>
          <p:cNvPr id="5" name="图片 1" descr="W020140611531008714001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204" t="2747" r="3962" b="4864"/>
          <a:stretch/>
        </p:blipFill>
        <p:spPr bwMode="auto">
          <a:xfrm>
            <a:off x="5850084" y="582004"/>
            <a:ext cx="2358735" cy="2027721"/>
          </a:xfrm>
          <a:prstGeom prst="rect">
            <a:avLst/>
          </a:prstGeom>
          <a:effectLst>
            <a:outerShdw blurRad="482600" dist="50800" dir="5400000" algn="ctr" rotWithShape="0">
              <a:srgbClr val="000000">
                <a:alpha val="43137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 Box 6"/>
          <p:cNvSpPr txBox="1"/>
          <p:nvPr/>
        </p:nvSpPr>
        <p:spPr>
          <a:xfrm>
            <a:off x="172142" y="816887"/>
            <a:ext cx="5501294" cy="1943791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>
            <a:spAutoFit/>
          </a:bodyPr>
          <a:lstStyle/>
          <a:p>
            <a:pPr indent="457200" algn="l">
              <a:lnSpc>
                <a:spcPct val="150000"/>
              </a:lnSpc>
            </a:pPr>
            <a:r>
              <a:rPr lang="zh-CN" altLang="en-US" sz="2000" noProof="1" smtClean="0">
                <a:latin typeface="楷体" panose="02010609060101010101" pitchFamily="49" charset="-122"/>
                <a:ea typeface="楷体" panose="02010609060101010101" pitchFamily="49" charset="-122"/>
                <a:cs typeface="+mn-ea"/>
              </a:rPr>
              <a:t>用</a:t>
            </a:r>
            <a:r>
              <a:rPr lang="zh-CN" altLang="en-US" sz="2000" noProof="1">
                <a:latin typeface="楷体" panose="02010609060101010101" pitchFamily="49" charset="-122"/>
                <a:ea typeface="楷体" panose="02010609060101010101" pitchFamily="49" charset="-122"/>
                <a:cs typeface="+mn-ea"/>
              </a:rPr>
              <a:t>绳子把一个铁锁悬挂</a:t>
            </a:r>
            <a:r>
              <a:rPr lang="zh-CN" altLang="en-US" sz="2000" noProof="1" smtClean="0">
                <a:latin typeface="楷体" panose="02010609060101010101" pitchFamily="49" charset="-122"/>
                <a:ea typeface="楷体" panose="02010609060101010101" pitchFamily="49" charset="-122"/>
                <a:cs typeface="+mn-ea"/>
              </a:rPr>
              <a:t>起来</a:t>
            </a:r>
            <a:r>
              <a:rPr lang="en-US" altLang="zh-CN" sz="2000" noProof="1" smtClean="0">
                <a:latin typeface="楷体" panose="02010609060101010101" pitchFamily="49" charset="-122"/>
                <a:ea typeface="楷体" panose="02010609060101010101" pitchFamily="49" charset="-122"/>
                <a:cs typeface="+mn-ea"/>
              </a:rPr>
              <a:t>.</a:t>
            </a:r>
            <a:r>
              <a:rPr lang="zh-CN" altLang="en-US" sz="2000" noProof="1" smtClean="0">
                <a:latin typeface="楷体" panose="02010609060101010101" pitchFamily="49" charset="-122"/>
                <a:ea typeface="楷体" panose="02010609060101010101" pitchFamily="49" charset="-122"/>
                <a:cs typeface="+mn-ea"/>
              </a:rPr>
              <a:t>把</a:t>
            </a:r>
            <a:r>
              <a:rPr lang="zh-CN" altLang="en-US" sz="2000" noProof="1">
                <a:latin typeface="楷体" panose="02010609060101010101" pitchFamily="49" charset="-122"/>
                <a:ea typeface="楷体" panose="02010609060101010101" pitchFamily="49" charset="-122"/>
                <a:cs typeface="+mn-ea"/>
              </a:rPr>
              <a:t>铁锁拿近自己的鼻子，稳定后</a:t>
            </a:r>
            <a:r>
              <a:rPr lang="zh-CN" altLang="en-US" sz="2000" noProof="1" smtClean="0">
                <a:latin typeface="楷体" panose="02010609060101010101" pitchFamily="49" charset="-122"/>
                <a:ea typeface="楷体" panose="02010609060101010101" pitchFamily="49" charset="-122"/>
                <a:cs typeface="+mn-ea"/>
              </a:rPr>
              <a:t>松手</a:t>
            </a:r>
            <a:r>
              <a:rPr lang="en-US" altLang="zh-CN" sz="2000" noProof="1" smtClean="0">
                <a:latin typeface="楷体" panose="02010609060101010101" pitchFamily="49" charset="-122"/>
                <a:ea typeface="楷体" panose="02010609060101010101" pitchFamily="49" charset="-122"/>
                <a:cs typeface="+mn-ea"/>
              </a:rPr>
              <a:t>,</a:t>
            </a:r>
            <a:r>
              <a:rPr lang="zh-CN" altLang="en-US" sz="2000" noProof="1" smtClean="0">
                <a:latin typeface="楷体" panose="02010609060101010101" pitchFamily="49" charset="-122"/>
                <a:ea typeface="楷体" panose="02010609060101010101" pitchFamily="49" charset="-122"/>
                <a:cs typeface="+mn-ea"/>
              </a:rPr>
              <a:t>头</a:t>
            </a:r>
            <a:r>
              <a:rPr lang="zh-CN" altLang="en-US" sz="2000" noProof="1">
                <a:latin typeface="楷体" panose="02010609060101010101" pitchFamily="49" charset="-122"/>
                <a:ea typeface="楷体" panose="02010609060101010101" pitchFamily="49" charset="-122"/>
                <a:cs typeface="+mn-ea"/>
              </a:rPr>
              <a:t>不要</a:t>
            </a:r>
            <a:r>
              <a:rPr lang="zh-CN" altLang="en-US" sz="2000" noProof="1" smtClean="0">
                <a:latin typeface="楷体" panose="02010609060101010101" pitchFamily="49" charset="-122"/>
                <a:ea typeface="楷体" panose="02010609060101010101" pitchFamily="49" charset="-122"/>
                <a:cs typeface="+mn-ea"/>
              </a:rPr>
              <a:t>动</a:t>
            </a:r>
            <a:r>
              <a:rPr lang="en-US" altLang="zh-CN" sz="2000" noProof="1" smtClean="0">
                <a:latin typeface="楷体" panose="02010609060101010101" pitchFamily="49" charset="-122"/>
                <a:ea typeface="楷体" panose="02010609060101010101" pitchFamily="49" charset="-122"/>
                <a:cs typeface="+mn-ea"/>
              </a:rPr>
              <a:t>.</a:t>
            </a:r>
            <a:r>
              <a:rPr lang="zh-CN" altLang="en-US" sz="2000" noProof="1" smtClean="0">
                <a:latin typeface="楷体" panose="02010609060101010101" pitchFamily="49" charset="-122"/>
                <a:ea typeface="楷体" panose="02010609060101010101" pitchFamily="49" charset="-122"/>
                <a:cs typeface="+mn-ea"/>
              </a:rPr>
              <a:t>铁锁</a:t>
            </a:r>
            <a:r>
              <a:rPr lang="zh-CN" altLang="en-US" sz="2000" noProof="1">
                <a:latin typeface="楷体" panose="02010609060101010101" pitchFamily="49" charset="-122"/>
                <a:ea typeface="楷体" panose="02010609060101010101" pitchFamily="49" charset="-122"/>
                <a:cs typeface="+mn-ea"/>
              </a:rPr>
              <a:t>向前摆去又摆</a:t>
            </a:r>
            <a:r>
              <a:rPr lang="zh-CN" altLang="en-US" sz="2000" noProof="1" smtClean="0">
                <a:latin typeface="楷体" panose="02010609060101010101" pitchFamily="49" charset="-122"/>
                <a:ea typeface="楷体" panose="02010609060101010101" pitchFamily="49" charset="-122"/>
                <a:cs typeface="+mn-ea"/>
              </a:rPr>
              <a:t>回来</a:t>
            </a:r>
            <a:r>
              <a:rPr lang="en-US" altLang="zh-CN" sz="2000" noProof="1" smtClean="0">
                <a:latin typeface="楷体" panose="02010609060101010101" pitchFamily="49" charset="-122"/>
                <a:ea typeface="楷体" panose="02010609060101010101" pitchFamily="49" charset="-122"/>
                <a:cs typeface="+mn-ea"/>
              </a:rPr>
              <a:t>.</a:t>
            </a:r>
            <a:r>
              <a:rPr lang="zh-CN" altLang="en-US" sz="2000" noProof="1" smtClean="0">
                <a:latin typeface="楷体" panose="02010609060101010101" pitchFamily="49" charset="-122"/>
                <a:ea typeface="楷体" panose="02010609060101010101" pitchFamily="49" charset="-122"/>
                <a:cs typeface="+mn-ea"/>
              </a:rPr>
              <a:t>铁锁</a:t>
            </a:r>
            <a:r>
              <a:rPr lang="zh-CN" altLang="en-US" sz="2000" noProof="1">
                <a:latin typeface="楷体" panose="02010609060101010101" pitchFamily="49" charset="-122"/>
                <a:ea typeface="楷体" panose="02010609060101010101" pitchFamily="49" charset="-122"/>
                <a:cs typeface="+mn-ea"/>
              </a:rPr>
              <a:t>摆回时会碰到你的鼻子吗？会距离你的鼻子很远吗？ </a:t>
            </a:r>
            <a:endParaRPr lang="zh-CN" altLang="en-US" sz="2000" noProof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36466" y="2760678"/>
            <a:ext cx="8618568" cy="23140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不会打到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鼻子</a:t>
            </a:r>
            <a:r>
              <a:rPr lang="en-US" altLang="zh-CN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因为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铁锁拉到一定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高度</a:t>
            </a:r>
            <a:r>
              <a:rPr lang="en-US" altLang="zh-CN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具有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的重力势能是一定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en-US" altLang="zh-CN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来回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摆动的过程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</a:t>
            </a:r>
            <a:r>
              <a:rPr lang="en-US" altLang="zh-CN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铁锁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的动能和势能相互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转化</a:t>
            </a:r>
            <a:r>
              <a:rPr lang="en-US" altLang="zh-CN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在转化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的过程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</a:t>
            </a:r>
            <a:r>
              <a:rPr lang="en-US" altLang="zh-CN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铁锁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的机械能的总量不会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增加</a:t>
            </a:r>
            <a:r>
              <a:rPr lang="en-US" altLang="zh-CN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铁锁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上升的高度不会超过原来的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高度</a:t>
            </a:r>
            <a:r>
              <a:rPr lang="en-US" altLang="zh-CN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打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不到鼻子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</a:t>
            </a:r>
            <a:r>
              <a:rPr lang="en-US" altLang="zh-CN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2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934354" y="4479013"/>
            <a:ext cx="6032421" cy="4628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zh-CN" altLang="en-US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铁锁最终会停下来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，铁锁的机械能</a:t>
            </a:r>
            <a:r>
              <a:rPr lang="zh-CN" altLang="en-US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去哪了？</a:t>
            </a:r>
          </a:p>
        </p:txBody>
      </p:sp>
    </p:spTree>
    <p:extLst>
      <p:ext uri="{BB962C8B-B14F-4D97-AF65-F5344CB8AC3E}">
        <p14:creationId xmlns:p14="http://schemas.microsoft.com/office/powerpoint/2010/main" val="5318635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6151"/>
          <p:cNvSpPr txBox="1">
            <a:spLocks noChangeArrowheads="1"/>
          </p:cNvSpPr>
          <p:nvPr/>
        </p:nvSpPr>
        <p:spPr bwMode="auto">
          <a:xfrm>
            <a:off x="217343" y="144032"/>
            <a:ext cx="6288901" cy="524515"/>
          </a:xfrm>
          <a:prstGeom prst="rect">
            <a:avLst/>
          </a:prstGeom>
          <a:noFill/>
          <a:ln w="12700" cap="flat">
            <a:noFill/>
            <a:miter lim="400000"/>
          </a:ln>
          <a:ex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>
            <a:lvl1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r>
              <a:rPr lang="zh-CN" altLang="en-US" dirty="0">
                <a:sym typeface="宋体" pitchFamily="2" charset="-122"/>
              </a:rPr>
              <a:t>二、</a:t>
            </a:r>
            <a:r>
              <a:rPr lang="zh-CN" altLang="zh-CN" dirty="0">
                <a:sym typeface="宋体" pitchFamily="2" charset="-122"/>
              </a:rPr>
              <a:t>机械能同其他形式能量的相互转化</a:t>
            </a: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131617" y="525445"/>
            <a:ext cx="8906741" cy="17586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l"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有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什么运动形式就有什么性质的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能量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机械能是与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物体的机械运动相关的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能量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不仅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动能和势能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之间可以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相互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转化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一定的条件下机械能还可以与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内能、声能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、电能等其他形式的能量相互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转化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290079" y="2284678"/>
            <a:ext cx="2520000" cy="2468809"/>
            <a:chOff x="217343" y="2668087"/>
            <a:chExt cx="2520000" cy="2462713"/>
          </a:xfrm>
        </p:grpSpPr>
        <p:sp>
          <p:nvSpPr>
            <p:cNvPr id="5" name="矩形 4"/>
            <p:cNvSpPr/>
            <p:nvPr/>
          </p:nvSpPr>
          <p:spPr>
            <a:xfrm>
              <a:off x="434520" y="4416129"/>
              <a:ext cx="2085643" cy="714671"/>
            </a:xfrm>
            <a:prstGeom prst="rect">
              <a:avLst/>
            </a:prstGeom>
          </p:spPr>
          <p:txBody>
            <a:bodyPr>
              <a:noAutofit/>
            </a:bodyPr>
            <a:lstStyle/>
            <a:p>
              <a:pPr algn="l"/>
              <a:r>
                <a:rPr lang="zh-CN" altLang="en-US" sz="2000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水电站将水的机械能转化为电能</a:t>
              </a:r>
            </a:p>
          </p:txBody>
        </p:sp>
        <p:pic>
          <p:nvPicPr>
            <p:cNvPr id="6" name="图片 5"/>
            <p:cNvPicPr preferRelativeResize="0">
              <a:picLocks/>
            </p:cNvPicPr>
            <p:nvPr/>
          </p:nvPicPr>
          <p:blipFill rotWithShape="1">
            <a:blip r:embed="rId2" cstate="print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rightnessContrast bright="16000" contrast="28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9633" t="31466" r="42696" b="2540"/>
            <a:stretch/>
          </p:blipFill>
          <p:spPr>
            <a:xfrm rot="5400000">
              <a:off x="577343" y="2308087"/>
              <a:ext cx="1800000" cy="2520000"/>
            </a:xfrm>
            <a:prstGeom prst="rect">
              <a:avLst/>
            </a:prstGeom>
            <a:effectLst>
              <a:outerShdw blurRad="482600" dist="50800" dir="5400000" algn="ctr" rotWithShape="0">
                <a:srgbClr val="000000">
                  <a:alpha val="43137"/>
                </a:srgbClr>
              </a:outerShdw>
            </a:effectLst>
          </p:spPr>
        </p:pic>
      </p:grpSp>
      <p:grpSp>
        <p:nvGrpSpPr>
          <p:cNvPr id="12" name="组合 11"/>
          <p:cNvGrpSpPr/>
          <p:nvPr/>
        </p:nvGrpSpPr>
        <p:grpSpPr>
          <a:xfrm>
            <a:off x="3127723" y="2284113"/>
            <a:ext cx="2689542" cy="2553854"/>
            <a:chOff x="3212494" y="2499803"/>
            <a:chExt cx="2689542" cy="2547548"/>
          </a:xfrm>
        </p:grpSpPr>
        <p:sp>
          <p:nvSpPr>
            <p:cNvPr id="7" name="Rectangle 2"/>
            <p:cNvSpPr txBox="1">
              <a:spLocks noChangeArrowheads="1"/>
            </p:cNvSpPr>
            <p:nvPr/>
          </p:nvSpPr>
          <p:spPr>
            <a:xfrm>
              <a:off x="3212494" y="4202080"/>
              <a:ext cx="2689542" cy="845271"/>
            </a:xfrm>
            <a:prstGeom prst="rect">
              <a:avLst/>
            </a:prstGeom>
          </p:spPr>
          <p:txBody>
            <a:bodyPr>
              <a:noAutofit/>
            </a:bodyPr>
            <a:lstStyle>
              <a:lvl1pPr algn="l">
                <a:defRPr sz="200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dirty="0"/>
                <a:t>自行车运动员奋力蹬车时</a:t>
              </a:r>
              <a:r>
                <a:rPr lang="en-US" altLang="zh-CN" dirty="0"/>
                <a:t>,</a:t>
              </a:r>
              <a:r>
                <a:rPr lang="zh-CN" altLang="en-US" dirty="0"/>
                <a:t>体内的一部分化学能转化为动能</a:t>
              </a:r>
            </a:p>
          </p:txBody>
        </p:sp>
        <p:pic>
          <p:nvPicPr>
            <p:cNvPr id="8" name="图片 7"/>
            <p:cNvPicPr preferRelativeResize="0">
              <a:picLocks/>
            </p:cNvPicPr>
            <p:nvPr/>
          </p:nvPicPr>
          <p:blipFill rotWithShape="1"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14000" contrast="4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896" t="27265" r="45998" b="7808"/>
            <a:stretch/>
          </p:blipFill>
          <p:spPr>
            <a:xfrm rot="5400000">
              <a:off x="3572494" y="2139803"/>
              <a:ext cx="1800000" cy="2520000"/>
            </a:xfrm>
            <a:prstGeom prst="rect">
              <a:avLst/>
            </a:prstGeom>
            <a:effectLst>
              <a:outerShdw blurRad="482600" dist="50800" dir="5400000" algn="ctr" rotWithShape="0">
                <a:srgbClr val="000000">
                  <a:alpha val="43137"/>
                </a:srgbClr>
              </a:outerShdw>
            </a:effectLst>
          </p:spPr>
        </p:pic>
      </p:grpSp>
      <p:grpSp>
        <p:nvGrpSpPr>
          <p:cNvPr id="13" name="组合 12"/>
          <p:cNvGrpSpPr/>
          <p:nvPr/>
        </p:nvGrpSpPr>
        <p:grpSpPr>
          <a:xfrm>
            <a:off x="6089837" y="2284677"/>
            <a:ext cx="2760722" cy="2661642"/>
            <a:chOff x="6081941" y="2155946"/>
            <a:chExt cx="2760722" cy="2655070"/>
          </a:xfrm>
        </p:grpSpPr>
        <p:pic>
          <p:nvPicPr>
            <p:cNvPr id="9" name="图片 8"/>
            <p:cNvPicPr preferRelativeResize="0">
              <a:picLocks/>
            </p:cNvPicPr>
            <p:nvPr/>
          </p:nvPicPr>
          <p:blipFill rotWithShape="1">
            <a:blip r:embed="rId6" cstate="print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rightnessContrast bright="9000" contrast="38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5312" t="12712" r="41210" b="10969"/>
            <a:stretch/>
          </p:blipFill>
          <p:spPr>
            <a:xfrm rot="5400000">
              <a:off x="6441941" y="1795946"/>
              <a:ext cx="1800000" cy="2520000"/>
            </a:xfrm>
            <a:prstGeom prst="rect">
              <a:avLst/>
            </a:prstGeom>
            <a:effectLst>
              <a:outerShdw blurRad="482600" dist="50800" dir="5400000" algn="ctr" rotWithShape="0">
                <a:srgbClr val="000000">
                  <a:alpha val="43137"/>
                </a:srgbClr>
              </a:outerShdw>
            </a:effectLst>
          </p:spPr>
        </p:pic>
        <p:sp>
          <p:nvSpPr>
            <p:cNvPr id="10" name="Rectangle 2"/>
            <p:cNvSpPr txBox="1">
              <a:spLocks noChangeArrowheads="1"/>
            </p:cNvSpPr>
            <p:nvPr/>
          </p:nvSpPr>
          <p:spPr>
            <a:xfrm>
              <a:off x="6097734" y="3750700"/>
              <a:ext cx="2744929" cy="1060316"/>
            </a:xfrm>
            <a:prstGeom prst="rect">
              <a:avLst/>
            </a:prstGeom>
          </p:spPr>
          <p:txBody>
            <a:bodyPr>
              <a:noAutofit/>
            </a:bodyPr>
            <a:lstStyle>
              <a:lvl1pPr algn="l">
                <a:defRPr sz="200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dirty="0"/>
                <a:t>汽车在刹车过程中</a:t>
              </a:r>
              <a:r>
                <a:rPr lang="en-US" altLang="zh-CN" dirty="0"/>
                <a:t>,</a:t>
              </a:r>
              <a:r>
                <a:rPr lang="zh-CN" altLang="en-US" dirty="0"/>
                <a:t>刹车片会发热</a:t>
              </a:r>
              <a:r>
                <a:rPr lang="en-US" altLang="zh-CN" dirty="0"/>
                <a:t>,</a:t>
              </a:r>
              <a:r>
                <a:rPr lang="zh-CN" altLang="en-US" dirty="0"/>
                <a:t>将动能转化为内能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7262035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218207" y="590788"/>
            <a:ext cx="8094521" cy="1203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Courier New" pitchFamily="49" charset="0"/>
              </a:rPr>
              <a:t>只有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Courier New" pitchFamily="49" charset="0"/>
              </a:rPr>
              <a:t>动能和势能的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Courier New" pitchFamily="49" charset="0"/>
              </a:rPr>
              <a:t>转化，即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Courier New" pitchFamily="49" charset="0"/>
              </a:rPr>
              <a:t>机械能未与其他形式的能量发生相互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Courier New" pitchFamily="49" charset="0"/>
              </a:rPr>
              <a:t>转化。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  <a:cs typeface="Courier New" pitchFamily="49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28599" y="269812"/>
            <a:ext cx="2901756" cy="4628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机械能守恒的条件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  <a:cs typeface="Courier New" pitchFamily="49" charset="0"/>
            </a:endParaRPr>
          </a:p>
        </p:txBody>
      </p:sp>
      <p:sp>
        <p:nvSpPr>
          <p:cNvPr id="11" name="内容占位符 21506"/>
          <p:cNvSpPr txBox="1">
            <a:spLocks noChangeArrowheads="1"/>
          </p:cNvSpPr>
          <p:nvPr/>
        </p:nvSpPr>
        <p:spPr>
          <a:xfrm>
            <a:off x="290941" y="3031215"/>
            <a:ext cx="8541328" cy="1780954"/>
          </a:xfrm>
          <a:prstGeom prst="rect">
            <a:avLst/>
          </a:prstGeom>
        </p:spPr>
        <p:txBody>
          <a:bodyPr rtlCol="0">
            <a:normAutofit/>
          </a:bodyPr>
          <a:lstStyle>
            <a:lvl1pPr marL="342900" indent="-342900">
              <a:spcBef>
                <a:spcPts val="700"/>
              </a:spcBef>
              <a:buSzPct val="100000"/>
              <a:buChar char="•"/>
              <a:defRPr sz="3200"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1pPr>
            <a:lvl2pPr marL="783590" indent="-326390">
              <a:spcBef>
                <a:spcPts val="700"/>
              </a:spcBef>
              <a:buSzPct val="100000"/>
              <a:buChar char="–"/>
              <a:defRPr sz="3200"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2pPr>
            <a:lvl3pPr marL="1219200" indent="-304800">
              <a:spcBef>
                <a:spcPts val="700"/>
              </a:spcBef>
              <a:buSzPct val="100000"/>
              <a:buChar char="•"/>
              <a:defRPr sz="3200"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3pPr>
            <a:lvl4pPr marL="1737360" indent="-365760">
              <a:spcBef>
                <a:spcPts val="700"/>
              </a:spcBef>
              <a:buSzPct val="100000"/>
              <a:buChar char="–"/>
              <a:defRPr sz="3200"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4pPr>
            <a:lvl5pPr marL="2194560" indent="-365760">
              <a:spcBef>
                <a:spcPts val="700"/>
              </a:spcBef>
              <a:buSzPct val="100000"/>
              <a:buChar char="»"/>
              <a:defRPr sz="3200"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5pPr>
            <a:lvl6pPr marL="2692400" indent="-406400">
              <a:spcBef>
                <a:spcPts val="700"/>
              </a:spcBef>
              <a:buSzPct val="100000"/>
              <a:buChar char="•"/>
              <a:defRPr sz="3200"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6pPr>
            <a:lvl7pPr marL="3149600" indent="-406400">
              <a:spcBef>
                <a:spcPts val="700"/>
              </a:spcBef>
              <a:buSzPct val="100000"/>
              <a:buChar char="•"/>
              <a:defRPr sz="3200"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7pPr>
            <a:lvl8pPr marL="3606800" indent="-406400">
              <a:spcBef>
                <a:spcPts val="700"/>
              </a:spcBef>
              <a:buSzPct val="100000"/>
              <a:buChar char="•"/>
              <a:defRPr sz="3200"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8pPr>
            <a:lvl9pPr marL="4064000" indent="-406400">
              <a:spcBef>
                <a:spcPts val="700"/>
              </a:spcBef>
              <a:buSzPct val="100000"/>
              <a:buChar char="•"/>
              <a:defRPr sz="3200"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9pPr>
          </a:lstStyle>
          <a:p>
            <a:pPr marL="0" indent="0" algn="l">
              <a:lnSpc>
                <a:spcPct val="150000"/>
              </a:lnSpc>
              <a:spcBef>
                <a:spcPts val="0"/>
              </a:spcBef>
              <a:buFont typeface="Arial" pitchFamily="34" charset="0"/>
              <a:buNone/>
              <a:defRPr/>
            </a:pPr>
            <a:r>
              <a:rPr lang="zh-CN" altLang="en-US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卫星在地球大气层外运行</a:t>
            </a:r>
            <a:r>
              <a:rPr lang="en-US" altLang="zh-CN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不受空气阻力</a:t>
            </a:r>
            <a:r>
              <a:rPr lang="en-US" altLang="zh-CN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因此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机械能守恒</a:t>
            </a:r>
            <a:r>
              <a:rPr lang="en-US" altLang="zh-CN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在远地点时</a:t>
            </a:r>
            <a:r>
              <a:rPr lang="en-US" altLang="zh-CN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势能最大</a:t>
            </a:r>
            <a:r>
              <a:rPr lang="en-US" altLang="zh-CN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从远地点向近地点运动时</a:t>
            </a:r>
            <a:r>
              <a:rPr lang="en-US" altLang="zh-CN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势能减小</a:t>
            </a:r>
            <a:r>
              <a:rPr lang="en-US" altLang="zh-CN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动能增大</a:t>
            </a:r>
            <a:r>
              <a:rPr lang="en-US" altLang="zh-CN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势能转化为动能</a:t>
            </a:r>
            <a:r>
              <a:rPr lang="en-US" altLang="zh-CN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速度增大</a:t>
            </a:r>
            <a:r>
              <a:rPr lang="en-US" altLang="zh-CN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在近地点时</a:t>
            </a:r>
            <a:r>
              <a:rPr lang="en-US" altLang="zh-CN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动能最大</a:t>
            </a:r>
            <a:r>
              <a:rPr lang="en-US" altLang="zh-CN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速度最大</a:t>
            </a:r>
            <a:r>
              <a:rPr lang="en-US" altLang="zh-CN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2400" dirty="0" smtClean="0">
              <a:solidFill>
                <a:schemeClr val="tx1"/>
              </a:solidFill>
              <a:latin typeface="微软雅黑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08622" y="1086779"/>
            <a:ext cx="2998961" cy="1944436"/>
          </a:xfrm>
          <a:prstGeom prst="rect">
            <a:avLst/>
          </a:prstGeom>
          <a:effectLst>
            <a:outerShdw blurRad="482600" dist="50800" dir="5400000" algn="ctr" rotWithShape="0">
              <a:srgbClr val="000000">
                <a:alpha val="43137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矩形 12"/>
          <p:cNvSpPr/>
          <p:nvPr/>
        </p:nvSpPr>
        <p:spPr>
          <a:xfrm>
            <a:off x="290939" y="1757426"/>
            <a:ext cx="5538356" cy="1203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itchFamily="49" charset="0"/>
              </a:rPr>
              <a:t>当卫星从远地点向近地点运动时，它的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itchFamily="49" charset="0"/>
              </a:rPr>
              <a:t>势能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itchFamily="49" charset="0"/>
              </a:rPr>
              <a:t>、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itchFamily="49" charset="0"/>
              </a:rPr>
              <a:t>动能、速度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ourier New" pitchFamily="49" charset="0"/>
              </a:rPr>
              <a:t>如何变化？</a:t>
            </a:r>
          </a:p>
        </p:txBody>
      </p:sp>
    </p:spTree>
    <p:extLst>
      <p:ext uri="{BB962C8B-B14F-4D97-AF65-F5344CB8AC3E}">
        <p14:creationId xmlns:p14="http://schemas.microsoft.com/office/powerpoint/2010/main" val="9826287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 build="p"/>
      <p:bldP spid="1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511693" y="347123"/>
            <a:ext cx="1483478" cy="466286"/>
            <a:chOff x="304174" y="283603"/>
            <a:chExt cx="805885" cy="741476"/>
          </a:xfrm>
        </p:grpSpPr>
        <p:sp>
          <p:nvSpPr>
            <p:cNvPr id="6" name="Shape 108"/>
            <p:cNvSpPr/>
            <p:nvPr/>
          </p:nvSpPr>
          <p:spPr>
            <a:xfrm>
              <a:off x="304174" y="305616"/>
              <a:ext cx="805885" cy="719463"/>
            </a:xfrm>
            <a:prstGeom prst="rect">
              <a:avLst/>
            </a:prstGeom>
            <a:solidFill>
              <a:srgbClr val="007E27">
                <a:alpha val="80000"/>
              </a:srgbClr>
            </a:solidFill>
            <a:ln w="12700">
              <a:noFill/>
              <a:miter lim="400000"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7" name="Shape 112"/>
            <p:cNvSpPr/>
            <p:nvPr/>
          </p:nvSpPr>
          <p:spPr>
            <a:xfrm>
              <a:off x="349112" y="283603"/>
              <a:ext cx="737758" cy="735944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45719" rIns="45719">
              <a:spAutoFit/>
            </a:bodyPr>
            <a:lstStyle>
              <a:lvl1pPr algn="ctr">
                <a:defRPr sz="100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1800">
                  <a:solidFill>
                    <a:srgbClr val="000000"/>
                  </a:solidFill>
                </a:defRPr>
              </a:pPr>
              <a:r>
                <a:rPr kumimoji="0" lang="zh-CN" altLang="en-US" sz="24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sym typeface="微软雅黑" panose="020B0503020204020204" charset="-122"/>
                </a:rPr>
                <a:t>发展空间</a:t>
              </a:r>
              <a:endParaRPr kumimoji="0" sz="24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sym typeface="微软雅黑" panose="020B0503020204020204" charset="-122"/>
              </a:endParaRPr>
            </a:p>
          </p:txBody>
        </p:sp>
      </p:grpSp>
      <p:sp>
        <p:nvSpPr>
          <p:cNvPr id="10" name="TextBox 9"/>
          <p:cNvSpPr txBox="1"/>
          <p:nvPr/>
        </p:nvSpPr>
        <p:spPr>
          <a:xfrm>
            <a:off x="281128" y="813409"/>
            <a:ext cx="8140989" cy="1758666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457200" algn="l" defTabSz="914400" rtl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/>
              </a:rPr>
              <a:t>有些玩具里有旋紧的发条，释放发条能使玩具运动。找一个这种类型的的玩具，拆开看一看玩具运动过程中能量是怎样转化的。</a:t>
            </a:r>
            <a:endParaRPr kumimoji="0" lang="zh-CN" altLang="en-US" sz="24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229097" y="2426414"/>
            <a:ext cx="4329707" cy="23140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玩具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上紧发条的过程中，弹簧片发形变，储存了弹性势能，释放的时候，弹簧片的弹性势能转化为玩具的动能。</a:t>
            </a:r>
            <a:endParaRPr lang="zh-CN" altLang="en-US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885775" y="2468914"/>
            <a:ext cx="2933700" cy="2462172"/>
            <a:chOff x="1170709" y="2400927"/>
            <a:chExt cx="2933700" cy="2456093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rightnessContrast bright="25000" contrast="11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4249" t="-2339" r="21102" b="1"/>
            <a:stretch/>
          </p:blipFill>
          <p:spPr>
            <a:xfrm rot="5400000">
              <a:off x="1640345" y="1931291"/>
              <a:ext cx="1994427" cy="2933700"/>
            </a:xfrm>
            <a:prstGeom prst="rect">
              <a:avLst/>
            </a:prstGeom>
            <a:effectLst>
              <a:outerShdw blurRad="482600" dist="50800" dir="5400000" algn="ctr" rotWithShape="0">
                <a:srgbClr val="000000">
                  <a:alpha val="43137"/>
                </a:srgbClr>
              </a:outerShdw>
            </a:effectLst>
          </p:spPr>
        </p:pic>
        <p:sp>
          <p:nvSpPr>
            <p:cNvPr id="12" name="矩形 11"/>
            <p:cNvSpPr/>
            <p:nvPr/>
          </p:nvSpPr>
          <p:spPr>
            <a:xfrm>
              <a:off x="1621895" y="4395355"/>
              <a:ext cx="2031325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带发条的大象</a:t>
              </a:r>
              <a:endParaRPr lang="zh-CN" altLang="en-US" sz="2400" dirty="0"/>
            </a:p>
          </p:txBody>
        </p:sp>
      </p:grpSp>
    </p:spTree>
    <p:extLst>
      <p:ext uri="{BB962C8B-B14F-4D97-AF65-F5344CB8AC3E}">
        <p14:creationId xmlns:p14="http://schemas.microsoft.com/office/powerpoint/2010/main" val="29230119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194089" y="170643"/>
            <a:ext cx="724521" cy="699508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" name="Shape 112"/>
          <p:cNvSpPr/>
          <p:nvPr/>
        </p:nvSpPr>
        <p:spPr>
          <a:xfrm>
            <a:off x="109936" y="215903"/>
            <a:ext cx="809896" cy="586222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3</a:t>
            </a:r>
            <a:endParaRPr kumimoji="0" sz="32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314317" y="126067"/>
            <a:ext cx="1528622" cy="52451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课堂小结</a:t>
            </a: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Arial" panose="020B0604020202020204"/>
              <a:sym typeface="Arial" panose="020B0604020202020204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037787" y="652228"/>
            <a:ext cx="4669105" cy="0"/>
          </a:xfrm>
          <a:prstGeom prst="line">
            <a:avLst/>
          </a:prstGeom>
          <a:noFill/>
          <a:ln w="28575" cap="flat">
            <a:solidFill>
              <a:srgbClr val="007E27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1515" y="4702264"/>
            <a:ext cx="736376" cy="360116"/>
          </a:xfrm>
          <a:prstGeom prst="rect">
            <a:avLst/>
          </a:prstGeom>
        </p:spPr>
      </p:pic>
      <p:sp>
        <p:nvSpPr>
          <p:cNvPr id="7" name="矩形 7"/>
          <p:cNvSpPr>
            <a:spLocks noChangeArrowheads="1"/>
          </p:cNvSpPr>
          <p:nvPr/>
        </p:nvSpPr>
        <p:spPr bwMode="auto">
          <a:xfrm>
            <a:off x="413308" y="3590225"/>
            <a:ext cx="6056924" cy="462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l"/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本堂重点：</a:t>
            </a:r>
            <a:r>
              <a:rPr lang="zh-CN" altLang="zh-CN" sz="24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动能</a:t>
            </a:r>
            <a:r>
              <a:rPr lang="zh-CN" altLang="zh-CN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和势能之间相互转化规律。</a:t>
            </a:r>
            <a:endParaRPr lang="zh-CN" altLang="en-US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413308" y="4053033"/>
            <a:ext cx="6013772" cy="462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l"/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本堂难点：机械能守恒的条件</a:t>
            </a:r>
            <a:r>
              <a:rPr lang="zh-CN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5272" y="1149459"/>
            <a:ext cx="8404431" cy="22359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74840361"/>
      </p:ext>
    </p:extLst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 autoUpdateAnimBg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108"/>
          <p:cNvSpPr/>
          <p:nvPr/>
        </p:nvSpPr>
        <p:spPr>
          <a:xfrm>
            <a:off x="284120" y="134245"/>
            <a:ext cx="724521" cy="699508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endParaRPr kumimoji="0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3" name="文本框 1"/>
          <p:cNvSpPr txBox="1"/>
          <p:nvPr/>
        </p:nvSpPr>
        <p:spPr>
          <a:xfrm>
            <a:off x="1236073" y="190886"/>
            <a:ext cx="1528622" cy="52451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典例分析</a:t>
            </a: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Arial" panose="020B0604020202020204"/>
              <a:sym typeface="Arial" panose="020B0604020202020204"/>
            </a:endParaRPr>
          </a:p>
        </p:txBody>
      </p:sp>
      <p:sp>
        <p:nvSpPr>
          <p:cNvPr id="4" name="Shape 112"/>
          <p:cNvSpPr/>
          <p:nvPr/>
        </p:nvSpPr>
        <p:spPr>
          <a:xfrm>
            <a:off x="284119" y="190887"/>
            <a:ext cx="809896" cy="586222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rPr>
              <a:t>4</a:t>
            </a:r>
            <a:endParaRPr kumimoji="0" sz="32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302020402020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236073" y="641211"/>
            <a:ext cx="5518018" cy="5245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考点</a:t>
            </a:r>
            <a:r>
              <a:rPr lang="zh-CN" altLang="zh-CN" sz="2800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一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：动能和势能的相互转化。</a:t>
            </a:r>
            <a:endParaRPr lang="zh-CN" altLang="zh-CN" sz="28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39566" y="1049301"/>
            <a:ext cx="2549096" cy="52451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dirty="0">
                <a:solidFill>
                  <a:srgbClr val="008080"/>
                </a:solidFill>
                <a:latin typeface="微软雅黑" panose="020B0503020204020204" charset="-122"/>
                <a:ea typeface="微软雅黑" panose="020B0503020204020204" charset="-122"/>
              </a:rPr>
              <a:t>【典型</a:t>
            </a:r>
            <a:r>
              <a:rPr lang="zh-CN" altLang="zh-CN" sz="2800" dirty="0" smtClean="0">
                <a:solidFill>
                  <a:srgbClr val="008080"/>
                </a:solidFill>
                <a:latin typeface="微软雅黑" panose="020B0503020204020204" charset="-122"/>
                <a:ea typeface="微软雅黑" panose="020B0503020204020204" charset="-122"/>
              </a:rPr>
              <a:t>例题</a:t>
            </a:r>
            <a:r>
              <a:rPr lang="en-US" altLang="zh-CN" sz="2800" dirty="0" smtClean="0">
                <a:solidFill>
                  <a:srgbClr val="008080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r>
              <a:rPr lang="zh-CN" altLang="zh-CN" sz="2800" dirty="0" smtClean="0">
                <a:solidFill>
                  <a:srgbClr val="008080"/>
                </a:solidFill>
                <a:latin typeface="微软雅黑" panose="020B0503020204020204" charset="-122"/>
                <a:ea typeface="微软雅黑" panose="020B0503020204020204" charset="-122"/>
              </a:rPr>
              <a:t>】</a:t>
            </a:r>
            <a:endParaRPr lang="zh-CN" altLang="en-US" sz="2800" dirty="0"/>
          </a:p>
        </p:txBody>
      </p:sp>
      <p:sp>
        <p:nvSpPr>
          <p:cNvPr id="9" name="Rectangle 2"/>
          <p:cNvSpPr txBox="1">
            <a:spLocks noChangeArrowheads="1"/>
          </p:cNvSpPr>
          <p:nvPr/>
        </p:nvSpPr>
        <p:spPr>
          <a:xfrm>
            <a:off x="239566" y="1573816"/>
            <a:ext cx="8477250" cy="2814772"/>
          </a:xfrm>
          <a:prstGeom prst="rect">
            <a:avLst/>
          </a:prstGeom>
          <a:noFill/>
          <a:ln/>
        </p:spPr>
        <p:txBody>
          <a:bodyPr>
            <a:normAutofit fontScale="92500" lnSpcReduction="20000"/>
          </a:bodyPr>
          <a:lstStyle>
            <a:lvl1pPr marL="342900" indent="-342900">
              <a:spcBef>
                <a:spcPts val="700"/>
              </a:spcBef>
              <a:buSzPct val="100000"/>
              <a:buChar char="•"/>
              <a:defRPr sz="3200"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1pPr>
            <a:lvl2pPr marL="783590" indent="-326390">
              <a:spcBef>
                <a:spcPts val="700"/>
              </a:spcBef>
              <a:buSzPct val="100000"/>
              <a:buChar char="–"/>
              <a:defRPr sz="3200"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2pPr>
            <a:lvl3pPr marL="1219200" indent="-304800">
              <a:spcBef>
                <a:spcPts val="700"/>
              </a:spcBef>
              <a:buSzPct val="100000"/>
              <a:buChar char="•"/>
              <a:defRPr sz="3200"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3pPr>
            <a:lvl4pPr marL="1737360" indent="-365760">
              <a:spcBef>
                <a:spcPts val="700"/>
              </a:spcBef>
              <a:buSzPct val="100000"/>
              <a:buChar char="–"/>
              <a:defRPr sz="3200"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4pPr>
            <a:lvl5pPr marL="2194560" indent="-365760">
              <a:spcBef>
                <a:spcPts val="700"/>
              </a:spcBef>
              <a:buSzPct val="100000"/>
              <a:buChar char="»"/>
              <a:defRPr sz="3200"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5pPr>
            <a:lvl6pPr marL="2692400" indent="-406400">
              <a:spcBef>
                <a:spcPts val="700"/>
              </a:spcBef>
              <a:buSzPct val="100000"/>
              <a:buChar char="•"/>
              <a:defRPr sz="3200"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6pPr>
            <a:lvl7pPr marL="3149600" indent="-406400">
              <a:spcBef>
                <a:spcPts val="700"/>
              </a:spcBef>
              <a:buSzPct val="100000"/>
              <a:buChar char="•"/>
              <a:defRPr sz="3200"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7pPr>
            <a:lvl8pPr marL="3606800" indent="-406400">
              <a:spcBef>
                <a:spcPts val="700"/>
              </a:spcBef>
              <a:buSzPct val="100000"/>
              <a:buChar char="•"/>
              <a:defRPr sz="3200"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8pPr>
            <a:lvl9pPr marL="4064000" indent="-406400">
              <a:spcBef>
                <a:spcPts val="700"/>
              </a:spcBef>
              <a:buSzPct val="100000"/>
              <a:buChar char="•"/>
              <a:defRPr sz="3200"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9pPr>
          </a:lstStyle>
          <a:p>
            <a:pPr marL="0" indent="0" algn="l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Courier New" pitchFamily="49" charset="0"/>
              </a:rPr>
              <a:t>2019 </a:t>
            </a: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湖北宜昌）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如图所示，过山车是一项惊险刺激的游戏项目，下列关于过山车的机械能说法正确的是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  　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en-US" altLang="zh-CN" sz="2400" i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 algn="l">
              <a:lnSpc>
                <a:spcPct val="150000"/>
              </a:lnSpc>
              <a:spcBef>
                <a:spcPts val="0"/>
              </a:spcBef>
              <a:buNone/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．刚开始过山车匀速被拉升时，机械能不变</a:t>
            </a:r>
          </a:p>
          <a:p>
            <a:pPr marL="0" indent="0" algn="l">
              <a:lnSpc>
                <a:spcPct val="150000"/>
              </a:lnSpc>
              <a:spcBef>
                <a:spcPts val="0"/>
              </a:spcBef>
              <a:buNone/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．过山车向下俯冲时，重力势能转化为动能</a:t>
            </a:r>
          </a:p>
          <a:p>
            <a:pPr marL="0" indent="0" algn="l">
              <a:lnSpc>
                <a:spcPct val="150000"/>
              </a:lnSpc>
              <a:spcBef>
                <a:spcPts val="0"/>
              </a:spcBef>
              <a:buNone/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．通过环形轨道最高点时，重力势能最大，动能为零</a:t>
            </a:r>
          </a:p>
          <a:p>
            <a:pPr marL="0" indent="0" algn="l">
              <a:lnSpc>
                <a:spcPct val="150000"/>
              </a:lnSpc>
              <a:spcBef>
                <a:spcPts val="0"/>
              </a:spcBef>
              <a:buNone/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D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．过山车在运行过程中机械能守恒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1" name="Picture 4" descr="E:\任秀焕\天府\课时达标\8下教科物理\H133.TIF"/>
          <p:cNvPicPr>
            <a:picLocks noChangeAspect="1" noChangeArrowheads="1"/>
          </p:cNvPicPr>
          <p:nvPr/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6900" y="2524437"/>
            <a:ext cx="1569916" cy="17349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ctangle 25"/>
          <p:cNvSpPr>
            <a:spLocks noChangeArrowheads="1"/>
          </p:cNvSpPr>
          <p:nvPr/>
        </p:nvSpPr>
        <p:spPr bwMode="auto">
          <a:xfrm>
            <a:off x="5386567" y="2061629"/>
            <a:ext cx="407484" cy="4628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FB564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33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en-US" altLang="zh-CN" sz="2400" b="1" dirty="0" smtClean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</a:rPr>
              <a:t>C</a:t>
            </a:r>
            <a:endParaRPr lang="en-US" altLang="zh-CN" sz="2400" b="1" dirty="0">
              <a:solidFill>
                <a:srgbClr val="FF0000"/>
              </a:solidFill>
              <a:latin typeface="Times New Roman" pitchFamily="18" charset="0"/>
              <a:ea typeface="楷体_GB2312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228084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80006" y="398494"/>
            <a:ext cx="2963742" cy="7404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dirty="0">
                <a:solidFill>
                  <a:srgbClr val="008080"/>
                </a:solidFill>
                <a:latin typeface="微软雅黑" panose="020B0503020204020204" charset="-122"/>
                <a:ea typeface="微软雅黑" panose="020B0503020204020204" charset="-122"/>
              </a:rPr>
              <a:t>【迁移训练</a:t>
            </a:r>
            <a:r>
              <a:rPr lang="en-US" altLang="zh-CN" sz="2800" dirty="0">
                <a:solidFill>
                  <a:srgbClr val="008080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r>
              <a:rPr lang="zh-CN" altLang="zh-CN" sz="2800" dirty="0">
                <a:solidFill>
                  <a:srgbClr val="008080"/>
                </a:solidFill>
                <a:latin typeface="微软雅黑" panose="020B0503020204020204" charset="-122"/>
                <a:ea typeface="微软雅黑" panose="020B0503020204020204" charset="-122"/>
              </a:rPr>
              <a:t>】</a:t>
            </a: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294409" y="1138986"/>
            <a:ext cx="8477250" cy="3176493"/>
          </a:xfrm>
          <a:prstGeom prst="rect">
            <a:avLst/>
          </a:prstGeom>
          <a:noFill/>
          <a:ln/>
          <a:extLst>
            <a:ext uri="{91240B29-F687-4F45-9708-019B960494DF}">
              <a14:hiddenLine xmlns:a14="http://schemas.microsoft.com/office/drawing/2010/main" w="9525" cap="flat">
                <a:solidFill>
                  <a:schemeClr val="tx1"/>
                </a:solidFill>
                <a:prstDash val="lgDash"/>
                <a:miter lim="800000"/>
                <a:headEnd/>
                <a:tailEnd/>
              </a14:hiddenLine>
            </a:ext>
          </a:extLst>
        </p:spPr>
        <p:txBody>
          <a:bodyPr>
            <a:normAutofit lnSpcReduction="10000"/>
          </a:bodyPr>
          <a:lstStyle>
            <a:lvl1pPr marL="342900" indent="-342900">
              <a:spcBef>
                <a:spcPts val="700"/>
              </a:spcBef>
              <a:buSzPct val="100000"/>
              <a:buChar char="•"/>
              <a:defRPr sz="3200"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1pPr>
            <a:lvl2pPr marL="783590" indent="-326390">
              <a:spcBef>
                <a:spcPts val="700"/>
              </a:spcBef>
              <a:buSzPct val="100000"/>
              <a:buChar char="–"/>
              <a:defRPr sz="3200"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2pPr>
            <a:lvl3pPr marL="1219200" indent="-304800">
              <a:spcBef>
                <a:spcPts val="700"/>
              </a:spcBef>
              <a:buSzPct val="100000"/>
              <a:buChar char="•"/>
              <a:defRPr sz="3200"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3pPr>
            <a:lvl4pPr marL="1737360" indent="-365760">
              <a:spcBef>
                <a:spcPts val="700"/>
              </a:spcBef>
              <a:buSzPct val="100000"/>
              <a:buChar char="–"/>
              <a:defRPr sz="3200"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4pPr>
            <a:lvl5pPr marL="2194560" indent="-365760">
              <a:spcBef>
                <a:spcPts val="700"/>
              </a:spcBef>
              <a:buSzPct val="100000"/>
              <a:buChar char="»"/>
              <a:defRPr sz="3200"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5pPr>
            <a:lvl6pPr marL="2692400" indent="-406400">
              <a:spcBef>
                <a:spcPts val="700"/>
              </a:spcBef>
              <a:buSzPct val="100000"/>
              <a:buChar char="•"/>
              <a:defRPr sz="3200"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6pPr>
            <a:lvl7pPr marL="3149600" indent="-406400">
              <a:spcBef>
                <a:spcPts val="700"/>
              </a:spcBef>
              <a:buSzPct val="100000"/>
              <a:buChar char="•"/>
              <a:defRPr sz="3200"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7pPr>
            <a:lvl8pPr marL="3606800" indent="-406400">
              <a:spcBef>
                <a:spcPts val="700"/>
              </a:spcBef>
              <a:buSzPct val="100000"/>
              <a:buChar char="•"/>
              <a:defRPr sz="3200"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8pPr>
            <a:lvl9pPr marL="4064000" indent="-406400">
              <a:spcBef>
                <a:spcPts val="700"/>
              </a:spcBef>
              <a:buSzPct val="100000"/>
              <a:buChar char="•"/>
              <a:defRPr sz="3200"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9pPr>
          </a:lstStyle>
          <a:p>
            <a:pPr marL="0" indent="0" algn="l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2019 </a:t>
            </a: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江苏宿迁）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会荡秋千的人，不用别人帮助，就能把秋千荡得很高．做法是：当人从高处向下摆时，身体由直立变为下蹲，此过程降低重心高度，将更多的重力势能转化为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______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能；而从最低点向上摆时，用力将身体由下蹲变为直立，此过程克服身体重力做功，增加了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__________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能．如此循环往复，机械能越积越多，秋千就越荡越高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7808385" y="2141996"/>
            <a:ext cx="583814" cy="4628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FB564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33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动 </a:t>
            </a:r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4492270" y="3214475"/>
            <a:ext cx="1189749" cy="4628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FB564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33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重力势 </a:t>
            </a:r>
          </a:p>
        </p:txBody>
      </p:sp>
    </p:spTree>
    <p:extLst>
      <p:ext uri="{BB962C8B-B14F-4D97-AF65-F5344CB8AC3E}">
        <p14:creationId xmlns:p14="http://schemas.microsoft.com/office/powerpoint/2010/main" val="39420822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22036" y="608124"/>
            <a:ext cx="2212465" cy="4628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400" dirty="0">
                <a:solidFill>
                  <a:srgbClr val="008080"/>
                </a:solidFill>
                <a:latin typeface="微软雅黑" panose="020B0503020204020204" charset="-122"/>
                <a:ea typeface="微软雅黑" panose="020B0503020204020204" charset="-122"/>
              </a:rPr>
              <a:t>【典型例题</a:t>
            </a:r>
            <a:r>
              <a:rPr lang="en-US" altLang="zh-CN" sz="2400" dirty="0">
                <a:solidFill>
                  <a:srgbClr val="008080"/>
                </a:solidFill>
                <a:latin typeface="微软雅黑" panose="020B0503020204020204" charset="-122"/>
                <a:ea typeface="微软雅黑" panose="020B0503020204020204" charset="-122"/>
              </a:rPr>
              <a:t>2</a:t>
            </a:r>
            <a:r>
              <a:rPr lang="zh-CN" altLang="zh-CN" sz="2400" dirty="0">
                <a:solidFill>
                  <a:srgbClr val="008080"/>
                </a:solidFill>
                <a:latin typeface="微软雅黑" panose="020B0503020204020204" charset="-122"/>
                <a:ea typeface="微软雅黑" panose="020B0503020204020204" charset="-122"/>
              </a:rPr>
              <a:t>】</a:t>
            </a:r>
            <a:endParaRPr lang="zh-CN" altLang="en-US" sz="2400" dirty="0"/>
          </a:p>
        </p:txBody>
      </p:sp>
      <p:sp>
        <p:nvSpPr>
          <p:cNvPr id="3" name="矩形 2"/>
          <p:cNvSpPr/>
          <p:nvPr/>
        </p:nvSpPr>
        <p:spPr>
          <a:xfrm>
            <a:off x="204281" y="166941"/>
            <a:ext cx="4610288" cy="5245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考点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二</a:t>
            </a:r>
            <a:r>
              <a:rPr lang="zh-CN" altLang="zh-CN" sz="2800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：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机械能的守恒</a:t>
            </a:r>
            <a:endParaRPr lang="en-US" altLang="zh-CN" sz="28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Rectangle 2"/>
          <p:cNvSpPr txBox="1">
            <a:spLocks noChangeArrowheads="1"/>
          </p:cNvSpPr>
          <p:nvPr/>
        </p:nvSpPr>
        <p:spPr>
          <a:xfrm>
            <a:off x="184297" y="848674"/>
            <a:ext cx="8810692" cy="3662280"/>
          </a:xfrm>
          <a:prstGeom prst="rect">
            <a:avLst/>
          </a:prstGeom>
          <a:noFill/>
          <a:ln/>
        </p:spPr>
        <p:txBody>
          <a:bodyPr>
            <a:noAutofit/>
          </a:bodyPr>
          <a:lstStyle>
            <a:lvl1pPr marL="342900" indent="-342900">
              <a:spcBef>
                <a:spcPts val="700"/>
              </a:spcBef>
              <a:buSzPct val="100000"/>
              <a:buChar char="•"/>
              <a:defRPr sz="3200"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1pPr>
            <a:lvl2pPr marL="783590" indent="-326390">
              <a:spcBef>
                <a:spcPts val="700"/>
              </a:spcBef>
              <a:buSzPct val="100000"/>
              <a:buChar char="–"/>
              <a:defRPr sz="3200"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2pPr>
            <a:lvl3pPr marL="1219200" indent="-304800">
              <a:spcBef>
                <a:spcPts val="700"/>
              </a:spcBef>
              <a:buSzPct val="100000"/>
              <a:buChar char="•"/>
              <a:defRPr sz="3200"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3pPr>
            <a:lvl4pPr marL="1737360" indent="-365760">
              <a:spcBef>
                <a:spcPts val="700"/>
              </a:spcBef>
              <a:buSzPct val="100000"/>
              <a:buChar char="–"/>
              <a:defRPr sz="3200"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4pPr>
            <a:lvl5pPr marL="2194560" indent="-365760">
              <a:spcBef>
                <a:spcPts val="700"/>
              </a:spcBef>
              <a:buSzPct val="100000"/>
              <a:buChar char="»"/>
              <a:defRPr sz="3200"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5pPr>
            <a:lvl6pPr marL="2692400" indent="-406400">
              <a:spcBef>
                <a:spcPts val="700"/>
              </a:spcBef>
              <a:buSzPct val="100000"/>
              <a:buChar char="•"/>
              <a:defRPr sz="3200"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6pPr>
            <a:lvl7pPr marL="3149600" indent="-406400">
              <a:spcBef>
                <a:spcPts val="700"/>
              </a:spcBef>
              <a:buSzPct val="100000"/>
              <a:buChar char="•"/>
              <a:defRPr sz="3200"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7pPr>
            <a:lvl8pPr marL="3606800" indent="-406400">
              <a:spcBef>
                <a:spcPts val="700"/>
              </a:spcBef>
              <a:buSzPct val="100000"/>
              <a:buChar char="•"/>
              <a:defRPr sz="3200"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8pPr>
            <a:lvl9pPr marL="4064000" indent="-406400">
              <a:spcBef>
                <a:spcPts val="700"/>
              </a:spcBef>
              <a:buSzPct val="100000"/>
              <a:buChar char="•"/>
              <a:defRPr sz="3200"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9pPr>
          </a:lstStyle>
          <a:p>
            <a:pPr marL="0" indent="0" algn="l">
              <a:lnSpc>
                <a:spcPct val="160000"/>
              </a:lnSpc>
              <a:spcBef>
                <a:spcPts val="0"/>
              </a:spcBef>
              <a:buNone/>
            </a:pP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Courier New" pitchFamily="49" charset="0"/>
              </a:rPr>
              <a:t>（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Courier New" pitchFamily="49" charset="0"/>
              </a:rPr>
              <a:t>2019 </a:t>
            </a: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湖北咸宁）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甲、乙是两个完全相同的网球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如图所示，在同一高度同时以大小相等的速度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将甲球竖直向下抛出、乙球竖直向上抛出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不计空气阻力．抛出时两球机械能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______(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选填“相等”或“不相等”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);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落地前的运动过程中，甲球的动能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____(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选填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增大”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不变”或“减小”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，乙球的机械能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______(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选填“增大”“先增大后减小”“不变”或“减小”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．</a:t>
            </a:r>
            <a:endParaRPr lang="zh-CN" altLang="en-US" sz="2400" i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Rectangle 3"/>
          <p:cNvSpPr>
            <a:spLocks noChangeArrowheads="1"/>
          </p:cNvSpPr>
          <p:nvPr/>
        </p:nvSpPr>
        <p:spPr bwMode="auto">
          <a:xfrm>
            <a:off x="6079704" y="2092007"/>
            <a:ext cx="891591" cy="4628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FB564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33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相等 </a:t>
            </a:r>
          </a:p>
        </p:txBody>
      </p:sp>
      <p:sp>
        <p:nvSpPr>
          <p:cNvPr id="9" name="Rectangle 5"/>
          <p:cNvSpPr>
            <a:spLocks noChangeArrowheads="1"/>
          </p:cNvSpPr>
          <p:nvPr/>
        </p:nvSpPr>
        <p:spPr bwMode="auto">
          <a:xfrm>
            <a:off x="6708643" y="2679813"/>
            <a:ext cx="891591" cy="4628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FB564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33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增大 </a:t>
            </a:r>
          </a:p>
        </p:txBody>
      </p:sp>
      <p:sp>
        <p:nvSpPr>
          <p:cNvPr id="10" name="Rectangle 6"/>
          <p:cNvSpPr>
            <a:spLocks noChangeArrowheads="1"/>
          </p:cNvSpPr>
          <p:nvPr/>
        </p:nvSpPr>
        <p:spPr bwMode="auto">
          <a:xfrm>
            <a:off x="5843311" y="3271368"/>
            <a:ext cx="891591" cy="4628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FB564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33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不变 </a:t>
            </a:r>
          </a:p>
        </p:txBody>
      </p:sp>
      <p:pic>
        <p:nvPicPr>
          <p:cNvPr id="11" name="Picture 4" descr="E:\任秀焕\天府\课时达标\8下教科物理\H137.tif"/>
          <p:cNvPicPr>
            <a:picLocks noChangeAspect="1" noChangeArrowheads="1"/>
          </p:cNvPicPr>
          <p:nvPr/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67817" y="3413958"/>
            <a:ext cx="841664" cy="12996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263133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50112" y="134246"/>
            <a:ext cx="809896" cy="699508"/>
            <a:chOff x="284119" y="300084"/>
            <a:chExt cx="809896" cy="697781"/>
          </a:xfrm>
        </p:grpSpPr>
        <p:sp>
          <p:nvSpPr>
            <p:cNvPr id="5" name="Shape 108"/>
            <p:cNvSpPr/>
            <p:nvPr/>
          </p:nvSpPr>
          <p:spPr>
            <a:xfrm>
              <a:off x="326806" y="300084"/>
              <a:ext cx="724521" cy="697781"/>
            </a:xfrm>
            <a:prstGeom prst="rect">
              <a:avLst/>
            </a:prstGeom>
            <a:solidFill>
              <a:srgbClr val="007E27">
                <a:alpha val="80000"/>
              </a:srgbClr>
            </a:solidFill>
            <a:ln w="12700">
              <a:noFill/>
              <a:miter lim="400000"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6" name="Shape 112"/>
            <p:cNvSpPr/>
            <p:nvPr/>
          </p:nvSpPr>
          <p:spPr>
            <a:xfrm>
              <a:off x="284119" y="341198"/>
              <a:ext cx="809896" cy="584775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45719" rIns="45719">
              <a:spAutoFit/>
            </a:bodyPr>
            <a:lstStyle>
              <a:lvl1pPr algn="ctr">
                <a:defRPr sz="100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1800">
                  <a:solidFill>
                    <a:srgbClr val="000000"/>
                  </a:solidFill>
                </a:defRPr>
              </a:pPr>
              <a:r>
                <a:rPr kumimoji="0" lang="en-US" altLang="zh-CN" sz="32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Helvetica"/>
                  <a:ea typeface="方正舒体" panose="02010601030101010101" pitchFamily="2" charset="-122"/>
                  <a:sym typeface="微软雅黑" panose="020B0503020204020204" charset="-122"/>
                </a:rPr>
                <a:t>1</a:t>
              </a:r>
              <a:endParaRPr kumimoji="0" sz="32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1193380" y="134246"/>
            <a:ext cx="1528622" cy="52451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课堂导入</a:t>
            </a: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Arial" panose="020B0604020202020204"/>
              <a:sym typeface="Arial" panose="020B0604020202020204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917321" y="671135"/>
            <a:ext cx="4669105" cy="0"/>
          </a:xfrm>
          <a:prstGeom prst="line">
            <a:avLst/>
          </a:prstGeom>
          <a:noFill/>
          <a:ln w="28575" cap="flat">
            <a:solidFill>
              <a:srgbClr val="007E27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1515" y="4702264"/>
            <a:ext cx="736376" cy="360116"/>
          </a:xfrm>
          <a:prstGeom prst="rect">
            <a:avLst/>
          </a:prstGeom>
        </p:spPr>
      </p:pic>
      <p:grpSp>
        <p:nvGrpSpPr>
          <p:cNvPr id="21" name="组合 20"/>
          <p:cNvGrpSpPr/>
          <p:nvPr/>
        </p:nvGrpSpPr>
        <p:grpSpPr>
          <a:xfrm>
            <a:off x="451641" y="903784"/>
            <a:ext cx="1483478" cy="466286"/>
            <a:chOff x="304174" y="283603"/>
            <a:chExt cx="805885" cy="741476"/>
          </a:xfrm>
        </p:grpSpPr>
        <p:sp>
          <p:nvSpPr>
            <p:cNvPr id="22" name="Shape 108"/>
            <p:cNvSpPr/>
            <p:nvPr/>
          </p:nvSpPr>
          <p:spPr>
            <a:xfrm>
              <a:off x="304174" y="305616"/>
              <a:ext cx="805885" cy="719463"/>
            </a:xfrm>
            <a:prstGeom prst="rect">
              <a:avLst/>
            </a:prstGeom>
            <a:solidFill>
              <a:srgbClr val="007E27">
                <a:alpha val="80000"/>
              </a:srgbClr>
            </a:solidFill>
            <a:ln w="12700">
              <a:noFill/>
              <a:miter lim="400000"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23" name="Shape 112"/>
            <p:cNvSpPr/>
            <p:nvPr/>
          </p:nvSpPr>
          <p:spPr>
            <a:xfrm>
              <a:off x="349112" y="283603"/>
              <a:ext cx="737758" cy="735944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45719" rIns="45719">
              <a:spAutoFit/>
            </a:bodyPr>
            <a:lstStyle>
              <a:lvl1pPr algn="ctr">
                <a:defRPr sz="100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1800">
                  <a:solidFill>
                    <a:srgbClr val="000000"/>
                  </a:solidFill>
                </a:defRPr>
              </a:pPr>
              <a:r>
                <a:rPr lang="zh-CN" altLang="en-US" sz="2400" dirty="0">
                  <a:solidFill>
                    <a:schemeClr val="bg1"/>
                  </a:solidFill>
                </a:rPr>
                <a:t>观察思考</a:t>
              </a:r>
              <a:endParaRPr kumimoji="0" sz="24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sym typeface="微软雅黑" panose="020B0503020204020204" charset="-122"/>
              </a:endParaRPr>
            </a:p>
          </p:txBody>
        </p:sp>
      </p:grpSp>
      <p:pic>
        <p:nvPicPr>
          <p:cNvPr id="3074" name="Picture 2"/>
          <p:cNvPicPr preferRelativeResize="0"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2834" y="2319891"/>
            <a:ext cx="3240000" cy="1984901"/>
          </a:xfrm>
          <a:prstGeom prst="rect">
            <a:avLst/>
          </a:prstGeom>
          <a:noFill/>
          <a:ln>
            <a:noFill/>
          </a:ln>
          <a:effectLst>
            <a:outerShdw blurRad="584200" dist="50800" dir="5400000" algn="ctr" rotWithShape="0">
              <a:srgbClr val="000000">
                <a:alpha val="43137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文本框 23553"/>
          <p:cNvSpPr txBox="1">
            <a:spLocks noChangeArrowheads="1"/>
          </p:cNvSpPr>
          <p:nvPr/>
        </p:nvSpPr>
        <p:spPr bwMode="auto">
          <a:xfrm>
            <a:off x="651353" y="4420807"/>
            <a:ext cx="7650163" cy="4615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l"/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过山车在运动的过程中，动能和势能会发生什么变化？</a:t>
            </a:r>
          </a:p>
        </p:txBody>
      </p:sp>
      <p:sp>
        <p:nvSpPr>
          <p:cNvPr id="13" name="文本框 23553"/>
          <p:cNvSpPr txBox="1">
            <a:spLocks noChangeArrowheads="1"/>
          </p:cNvSpPr>
          <p:nvPr/>
        </p:nvSpPr>
        <p:spPr bwMode="auto">
          <a:xfrm>
            <a:off x="358123" y="1231174"/>
            <a:ext cx="8311580" cy="1203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indent="457200" algn="l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过山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车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呼啸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着，左转右爬。忽上忽下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所有的人在尖叫！多么惊险刺激的机械能转化。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88205326"/>
      </p:ext>
    </p:extLst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38176" y="144317"/>
            <a:ext cx="2249336" cy="7404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800" dirty="0">
                <a:solidFill>
                  <a:srgbClr val="008080"/>
                </a:solidFill>
                <a:latin typeface="微软雅黑" panose="020B0503020204020204" charset="-122"/>
                <a:ea typeface="微软雅黑" panose="020B0503020204020204" charset="-122"/>
              </a:rPr>
              <a:t>【迁移训练</a:t>
            </a:r>
            <a:r>
              <a:rPr lang="en-US" altLang="zh-CN" sz="2800" dirty="0">
                <a:solidFill>
                  <a:srgbClr val="008080"/>
                </a:solidFill>
                <a:latin typeface="微软雅黑" panose="020B0503020204020204" charset="-122"/>
                <a:ea typeface="微软雅黑" panose="020B0503020204020204" charset="-122"/>
              </a:rPr>
              <a:t>2</a:t>
            </a:r>
            <a:r>
              <a:rPr lang="zh-CN" altLang="zh-CN" sz="2800" dirty="0">
                <a:solidFill>
                  <a:srgbClr val="008080"/>
                </a:solidFill>
                <a:latin typeface="微软雅黑" panose="020B0503020204020204" charset="-122"/>
                <a:ea typeface="微软雅黑" panose="020B0503020204020204" charset="-122"/>
              </a:rPr>
              <a:t>】</a:t>
            </a:r>
            <a:endParaRPr lang="en-US" altLang="zh-CN" sz="2800" dirty="0">
              <a:solidFill>
                <a:srgbClr val="00808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138177" y="728559"/>
            <a:ext cx="9215871" cy="3037893"/>
          </a:xfrm>
          <a:prstGeom prst="rect">
            <a:avLst/>
          </a:prstGeom>
          <a:noFill/>
          <a:ln/>
          <a:extLst>
            <a:ext uri="{91240B29-F687-4F45-9708-019B960494DF}">
              <a14:hiddenLine xmlns:a14="http://schemas.microsoft.com/office/drawing/2010/main" w="9525" cap="flat">
                <a:solidFill>
                  <a:schemeClr val="tx1"/>
                </a:solidFill>
                <a:prstDash val="lgDash"/>
                <a:miter lim="800000"/>
                <a:headEnd/>
                <a:tailEnd/>
              </a14:hiddenLine>
            </a:ext>
          </a:extLst>
        </p:spPr>
        <p:txBody>
          <a:bodyPr>
            <a:noAutofit/>
          </a:bodyPr>
          <a:lstStyle>
            <a:lvl1pPr marL="342900" indent="-342900">
              <a:spcBef>
                <a:spcPts val="700"/>
              </a:spcBef>
              <a:buSzPct val="100000"/>
              <a:buChar char="•"/>
              <a:defRPr sz="3200"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1pPr>
            <a:lvl2pPr marL="783590" indent="-326390">
              <a:spcBef>
                <a:spcPts val="700"/>
              </a:spcBef>
              <a:buSzPct val="100000"/>
              <a:buChar char="–"/>
              <a:defRPr sz="3200"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2pPr>
            <a:lvl3pPr marL="1219200" indent="-304800">
              <a:spcBef>
                <a:spcPts val="700"/>
              </a:spcBef>
              <a:buSzPct val="100000"/>
              <a:buChar char="•"/>
              <a:defRPr sz="3200"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3pPr>
            <a:lvl4pPr marL="1737360" indent="-365760">
              <a:spcBef>
                <a:spcPts val="700"/>
              </a:spcBef>
              <a:buSzPct val="100000"/>
              <a:buChar char="–"/>
              <a:defRPr sz="3200"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4pPr>
            <a:lvl5pPr marL="2194560" indent="-365760">
              <a:spcBef>
                <a:spcPts val="700"/>
              </a:spcBef>
              <a:buSzPct val="100000"/>
              <a:buChar char="»"/>
              <a:defRPr sz="3200"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5pPr>
            <a:lvl6pPr marL="2692400" indent="-406400">
              <a:spcBef>
                <a:spcPts val="700"/>
              </a:spcBef>
              <a:buSzPct val="100000"/>
              <a:buChar char="•"/>
              <a:defRPr sz="3200"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6pPr>
            <a:lvl7pPr marL="3149600" indent="-406400">
              <a:spcBef>
                <a:spcPts val="700"/>
              </a:spcBef>
              <a:buSzPct val="100000"/>
              <a:buChar char="•"/>
              <a:defRPr sz="3200"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7pPr>
            <a:lvl8pPr marL="3606800" indent="-406400">
              <a:spcBef>
                <a:spcPts val="700"/>
              </a:spcBef>
              <a:buSzPct val="100000"/>
              <a:buChar char="•"/>
              <a:defRPr sz="3200"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8pPr>
            <a:lvl9pPr marL="4064000" indent="-406400">
              <a:spcBef>
                <a:spcPts val="700"/>
              </a:spcBef>
              <a:buSzPct val="100000"/>
              <a:buChar char="•"/>
              <a:defRPr sz="3200"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9pPr>
          </a:lstStyle>
          <a:p>
            <a:pPr marL="0" indent="0" algn="l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Courier New" pitchFamily="49" charset="0"/>
              </a:rPr>
              <a:t>2019 </a:t>
            </a: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江苏苏州）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将皮球从离地某一高度</a:t>
            </a:r>
            <a:r>
              <a:rPr lang="en-US" altLang="zh-CN" sz="2400" i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O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点处水平抛出，球落地后又弹起．它的部分运动轨迹如图所示．下列说法正确的是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 marL="0" indent="0" algn="l">
              <a:lnSpc>
                <a:spcPct val="150000"/>
              </a:lnSpc>
              <a:spcBef>
                <a:spcPts val="0"/>
              </a:spcBef>
              <a:buNone/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．皮球经过同一高度的</a:t>
            </a:r>
            <a:r>
              <a:rPr lang="en-US" altLang="zh-CN" sz="2400" i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2400" i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两点时动能相等</a:t>
            </a:r>
          </a:p>
          <a:p>
            <a:pPr marL="0" indent="0" algn="l">
              <a:lnSpc>
                <a:spcPct val="150000"/>
              </a:lnSpc>
              <a:spcBef>
                <a:spcPts val="0"/>
              </a:spcBef>
              <a:buNone/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．皮球第一次反弹后到达最高点</a:t>
            </a:r>
            <a:r>
              <a:rPr lang="en-US" altLang="zh-CN" sz="2400" i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点时速度为零</a:t>
            </a:r>
          </a:p>
          <a:p>
            <a:pPr marL="0" indent="0" algn="l">
              <a:lnSpc>
                <a:spcPct val="150000"/>
              </a:lnSpc>
              <a:spcBef>
                <a:spcPts val="0"/>
              </a:spcBef>
              <a:buNone/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．皮球在</a:t>
            </a:r>
            <a:r>
              <a:rPr lang="en-US" altLang="zh-CN" sz="2400" i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D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点时的机械能小于在</a:t>
            </a:r>
            <a:r>
              <a:rPr lang="en-US" altLang="zh-CN" sz="2400" i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点时的机械能</a:t>
            </a:r>
          </a:p>
          <a:p>
            <a:pPr marL="0" indent="0" algn="l">
              <a:lnSpc>
                <a:spcPct val="150000"/>
              </a:lnSpc>
              <a:spcBef>
                <a:spcPts val="0"/>
              </a:spcBef>
              <a:buNone/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D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．若将皮球表面涂黑，则会在地面</a:t>
            </a:r>
            <a:r>
              <a:rPr lang="en-US" altLang="zh-CN" sz="2400" i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M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2400" i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N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两点留下两个大小相等的黑色圆斑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8235315" y="1427170"/>
            <a:ext cx="391454" cy="4628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FB564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33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algn="ctr" eaLnBrk="0" hangingPunct="0"/>
            <a:r>
              <a:rPr lang="en-US" altLang="zh-CN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</a:p>
        </p:txBody>
      </p:sp>
      <p:pic>
        <p:nvPicPr>
          <p:cNvPr id="7" name="Picture 4" descr="E:\任秀焕\天府\课时达标\8下教科物理\H135.TIF"/>
          <p:cNvPicPr>
            <a:picLocks noChangeAspect="1" noChangeArrowheads="1"/>
          </p:cNvPicPr>
          <p:nvPr/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5890" y="2087894"/>
            <a:ext cx="1722044" cy="15182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941544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33672" y="110409"/>
            <a:ext cx="809896" cy="699508"/>
            <a:chOff x="284119" y="300084"/>
            <a:chExt cx="809896" cy="697781"/>
          </a:xfrm>
        </p:grpSpPr>
        <p:sp>
          <p:nvSpPr>
            <p:cNvPr id="5" name="Shape 108"/>
            <p:cNvSpPr/>
            <p:nvPr/>
          </p:nvSpPr>
          <p:spPr>
            <a:xfrm>
              <a:off x="326806" y="300084"/>
              <a:ext cx="724521" cy="697781"/>
            </a:xfrm>
            <a:prstGeom prst="rect">
              <a:avLst/>
            </a:prstGeom>
            <a:solidFill>
              <a:srgbClr val="007E27">
                <a:alpha val="80000"/>
              </a:srgbClr>
            </a:solidFill>
            <a:ln w="12700">
              <a:noFill/>
              <a:miter lim="400000"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6" name="Shape 112"/>
            <p:cNvSpPr/>
            <p:nvPr/>
          </p:nvSpPr>
          <p:spPr>
            <a:xfrm>
              <a:off x="284119" y="341198"/>
              <a:ext cx="809896" cy="584775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45719" rIns="45719">
              <a:spAutoFit/>
            </a:bodyPr>
            <a:lstStyle>
              <a:lvl1pPr algn="ctr">
                <a:defRPr sz="100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1800">
                  <a:solidFill>
                    <a:srgbClr val="000000"/>
                  </a:solidFill>
                </a:defRPr>
              </a:pPr>
              <a:r>
                <a:rPr kumimoji="0" lang="en-US" altLang="zh-CN" sz="32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Helvetica"/>
                  <a:ea typeface="方正舒体" panose="02010601030101010101" pitchFamily="2" charset="-122"/>
                  <a:sym typeface="微软雅黑" panose="020B0503020204020204" charset="-122"/>
                </a:rPr>
                <a:t>2</a:t>
              </a:r>
              <a:endParaRPr kumimoji="0" sz="32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3020204020204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1200473" y="110409"/>
            <a:ext cx="1528622" cy="52451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课堂活动</a:t>
            </a: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Arial" panose="020B0604020202020204"/>
              <a:sym typeface="Arial" panose="020B0604020202020204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000881" y="625829"/>
            <a:ext cx="4669105" cy="0"/>
          </a:xfrm>
          <a:prstGeom prst="line">
            <a:avLst/>
          </a:prstGeom>
          <a:noFill/>
          <a:ln w="28575" cap="flat">
            <a:solidFill>
              <a:srgbClr val="007E27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1515" y="4702264"/>
            <a:ext cx="736376" cy="360116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058436" y="737847"/>
            <a:ext cx="3682256" cy="52451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800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一、动能和势能的转化</a:t>
            </a: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Arial" panose="020B0604020202020204"/>
            </a:endParaRPr>
          </a:p>
        </p:txBody>
      </p:sp>
      <p:pic>
        <p:nvPicPr>
          <p:cNvPr id="12293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9160" y="-2558621"/>
            <a:ext cx="1570543" cy="21002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0" name="组合 9"/>
          <p:cNvGrpSpPr/>
          <p:nvPr/>
        </p:nvGrpSpPr>
        <p:grpSpPr>
          <a:xfrm>
            <a:off x="330973" y="1288645"/>
            <a:ext cx="979395" cy="462808"/>
            <a:chOff x="304174" y="283603"/>
            <a:chExt cx="805885" cy="741476"/>
          </a:xfrm>
        </p:grpSpPr>
        <p:sp>
          <p:nvSpPr>
            <p:cNvPr id="11" name="Shape 108"/>
            <p:cNvSpPr/>
            <p:nvPr/>
          </p:nvSpPr>
          <p:spPr>
            <a:xfrm>
              <a:off x="304174" y="305616"/>
              <a:ext cx="805885" cy="719463"/>
            </a:xfrm>
            <a:prstGeom prst="rect">
              <a:avLst/>
            </a:prstGeom>
            <a:solidFill>
              <a:srgbClr val="007E27">
                <a:alpha val="80000"/>
              </a:srgbClr>
            </a:solidFill>
            <a:ln w="12700">
              <a:noFill/>
              <a:miter lim="400000"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12" name="Shape 112"/>
            <p:cNvSpPr/>
            <p:nvPr/>
          </p:nvSpPr>
          <p:spPr>
            <a:xfrm>
              <a:off x="349112" y="283603"/>
              <a:ext cx="737758" cy="741476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45719" rIns="45719">
              <a:spAutoFit/>
            </a:bodyPr>
            <a:lstStyle>
              <a:lvl1pPr algn="ctr">
                <a:defRPr sz="100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1800">
                  <a:solidFill>
                    <a:srgbClr val="000000"/>
                  </a:solidFill>
                </a:defRPr>
              </a:pPr>
              <a:r>
                <a:rPr lang="zh-CN" altLang="en-US" sz="2400" dirty="0" smtClean="0">
                  <a:solidFill>
                    <a:schemeClr val="bg1"/>
                  </a:solidFill>
                </a:rPr>
                <a:t>体</a:t>
              </a:r>
              <a:r>
                <a:rPr lang="zh-CN" altLang="en-US" sz="2400" dirty="0">
                  <a:solidFill>
                    <a:schemeClr val="bg1"/>
                  </a:solidFill>
                </a:rPr>
                <a:t>验</a:t>
              </a:r>
              <a:endParaRPr kumimoji="0" sz="24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sym typeface="微软雅黑" panose="020B0503020204020204" charset="-122"/>
              </a:endParaRPr>
            </a:p>
          </p:txBody>
        </p:sp>
      </p:grpSp>
      <p:pic>
        <p:nvPicPr>
          <p:cNvPr id="13" name="Picture 3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61" r="2034" b="6139"/>
          <a:stretch/>
        </p:blipFill>
        <p:spPr bwMode="auto">
          <a:xfrm>
            <a:off x="5743254" y="1751453"/>
            <a:ext cx="2967214" cy="1987020"/>
          </a:xfrm>
          <a:prstGeom prst="rect">
            <a:avLst/>
          </a:prstGeom>
          <a:noFill/>
          <a:ln>
            <a:noFill/>
          </a:ln>
          <a:effectLst>
            <a:outerShdw blurRad="584200" dist="50800" dir="5400000" algn="ctr" rotWithShape="0">
              <a:srgbClr val="000000">
                <a:alpha val="43137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Text Box 14"/>
          <p:cNvSpPr txBox="1">
            <a:spLocks noChangeArrowheads="1"/>
          </p:cNvSpPr>
          <p:nvPr/>
        </p:nvSpPr>
        <p:spPr bwMode="auto">
          <a:xfrm>
            <a:off x="745228" y="1570158"/>
            <a:ext cx="4998027" cy="23140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  <a:defRPr/>
            </a:pPr>
            <a:r>
              <a:rPr lang="zh-CN" altLang="en-US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   小时候，你荡过秋千吧，闭上眼睛，那种时高时低、时快时慢的感觉如同在飞</a:t>
            </a:r>
            <a:r>
              <a:rPr lang="en-US" altLang="zh-CN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……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你知道其中能量的转化过程吗？</a:t>
            </a:r>
            <a:endParaRPr lang="zh-CN" altLang="en-US" sz="2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33231" y="4008052"/>
            <a:ext cx="8176327" cy="4628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我们可以用一个摆球来演示、分析荡秋千时的能量转化过程。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860904"/>
      </p:ext>
    </p:extLst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71658" y="336758"/>
            <a:ext cx="1483478" cy="466286"/>
            <a:chOff x="304174" y="283603"/>
            <a:chExt cx="805885" cy="741476"/>
          </a:xfrm>
        </p:grpSpPr>
        <p:sp>
          <p:nvSpPr>
            <p:cNvPr id="3" name="Shape 108"/>
            <p:cNvSpPr/>
            <p:nvPr/>
          </p:nvSpPr>
          <p:spPr>
            <a:xfrm>
              <a:off x="304174" y="305616"/>
              <a:ext cx="805885" cy="719463"/>
            </a:xfrm>
            <a:prstGeom prst="rect">
              <a:avLst/>
            </a:prstGeom>
            <a:solidFill>
              <a:srgbClr val="007E27">
                <a:alpha val="80000"/>
              </a:srgbClr>
            </a:solidFill>
            <a:ln w="12700">
              <a:noFill/>
              <a:miter lim="400000"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4" name="Shape 112"/>
            <p:cNvSpPr/>
            <p:nvPr/>
          </p:nvSpPr>
          <p:spPr>
            <a:xfrm>
              <a:off x="349112" y="283603"/>
              <a:ext cx="737758" cy="735944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45719" rIns="45719">
              <a:spAutoFit/>
            </a:bodyPr>
            <a:lstStyle>
              <a:lvl1pPr algn="ctr">
                <a:defRPr sz="100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1800">
                  <a:solidFill>
                    <a:srgbClr val="000000"/>
                  </a:solidFill>
                </a:defRPr>
              </a:pPr>
              <a:r>
                <a:rPr kumimoji="0" lang="zh-CN" altLang="en-US" sz="24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sym typeface="微软雅黑" panose="020B0503020204020204" charset="-122"/>
                </a:rPr>
                <a:t>实验探究</a:t>
              </a:r>
              <a:endParaRPr kumimoji="0" sz="24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sym typeface="微软雅黑" panose="020B0503020204020204" charset="-122"/>
              </a:endParaRPr>
            </a:p>
          </p:txBody>
        </p:sp>
      </p:grpSp>
      <p:sp>
        <p:nvSpPr>
          <p:cNvPr id="5" name="矩形 4"/>
          <p:cNvSpPr/>
          <p:nvPr/>
        </p:nvSpPr>
        <p:spPr>
          <a:xfrm>
            <a:off x="2359564" y="354509"/>
            <a:ext cx="3262432" cy="4628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摆球动能和势能的转化</a:t>
            </a:r>
          </a:p>
        </p:txBody>
      </p:sp>
      <p:grpSp>
        <p:nvGrpSpPr>
          <p:cNvPr id="4107" name="组合 4106"/>
          <p:cNvGrpSpPr/>
          <p:nvPr/>
        </p:nvGrpSpPr>
        <p:grpSpPr>
          <a:xfrm>
            <a:off x="554380" y="954207"/>
            <a:ext cx="4547556" cy="3401636"/>
            <a:chOff x="554380" y="1149277"/>
            <a:chExt cx="4547556" cy="3393237"/>
          </a:xfrm>
        </p:grpSpPr>
        <p:sp>
          <p:nvSpPr>
            <p:cNvPr id="8" name="Text Box 2"/>
            <p:cNvSpPr txBox="1">
              <a:spLocks noChangeArrowheads="1"/>
            </p:cNvSpPr>
            <p:nvPr/>
          </p:nvSpPr>
          <p:spPr bwMode="auto">
            <a:xfrm>
              <a:off x="554380" y="1149277"/>
              <a:ext cx="4547556" cy="33932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80" tIns="34290" rIns="68580" bIns="3429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indent="457200" eaLnBrk="1" hangingPunct="1">
                <a:lnSpc>
                  <a:spcPct val="150000"/>
                </a:lnSpc>
              </a:pPr>
              <a:r>
                <a:rPr lang="zh-CN" altLang="en-US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如图所示，用细线把一个小球悬挂起来，将小球从位置</a:t>
              </a:r>
              <a:r>
                <a:rPr lang="en-US" altLang="zh-CN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B</a:t>
              </a:r>
              <a:r>
                <a:rPr lang="zh-CN" altLang="en-US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拉倒位置</a:t>
              </a:r>
              <a:r>
                <a:rPr lang="en-US" altLang="zh-CN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A</a:t>
              </a:r>
              <a:r>
                <a:rPr lang="zh-CN" altLang="en-US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，松开手释放小球，观察它在</a:t>
              </a:r>
              <a:r>
                <a:rPr lang="en-US" altLang="zh-CN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A   B  C</a:t>
              </a:r>
              <a:r>
                <a: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过程</a:t>
              </a:r>
              <a:r>
                <a:rPr lang="zh-CN" altLang="en-US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中高度和速度的变化，分析这一运动</a:t>
              </a:r>
              <a:r>
                <a: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过程中</a:t>
              </a:r>
              <a:r>
                <a:rPr lang="zh-CN" altLang="en-US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动能和重力势能之间的转化。</a:t>
              </a:r>
              <a:endPara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9" name="直接箭头连接符 8"/>
            <p:cNvCxnSpPr/>
            <p:nvPr/>
          </p:nvCxnSpPr>
          <p:spPr>
            <a:xfrm>
              <a:off x="1709218" y="3127663"/>
              <a:ext cx="286144" cy="0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13" name="直接箭头连接符 12"/>
            <p:cNvCxnSpPr/>
            <p:nvPr/>
          </p:nvCxnSpPr>
          <p:spPr>
            <a:xfrm>
              <a:off x="2287655" y="3127663"/>
              <a:ext cx="286144" cy="0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pic>
        <p:nvPicPr>
          <p:cNvPr id="4108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580" t="-2589" r="8655" b="10229"/>
          <a:stretch/>
        </p:blipFill>
        <p:spPr bwMode="auto">
          <a:xfrm>
            <a:off x="5871378" y="817316"/>
            <a:ext cx="2337440" cy="31369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026506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表格 3"/>
          <p:cNvGraphicFramePr>
            <a:graphicFrameLocks noGrp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606406929"/>
              </p:ext>
            </p:extLst>
          </p:nvPr>
        </p:nvGraphicFramePr>
        <p:xfrm>
          <a:off x="408714" y="688747"/>
          <a:ext cx="7931741" cy="2338128"/>
        </p:xfrm>
        <a:graphic>
          <a:graphicData uri="http://schemas.openxmlformats.org/drawingml/2006/table">
            <a:tbl>
              <a:tblPr/>
              <a:tblGrid>
                <a:gridCol w="1592788"/>
                <a:gridCol w="1584262"/>
                <a:gridCol w="1584262"/>
                <a:gridCol w="1584262"/>
                <a:gridCol w="1586167"/>
              </a:tblGrid>
              <a:tr h="50438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运动过程</a:t>
                      </a:r>
                    </a:p>
                  </a:txBody>
                  <a:tcPr marL="91436" marR="91436" marT="45824" marB="45824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B28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A→B</a:t>
                      </a:r>
                      <a:endParaRPr kumimoji="0" lang="zh-CN" alt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91436" marR="91436" marT="45824" marB="45824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B28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B</a:t>
                      </a:r>
                      <a:endParaRPr kumimoji="0" lang="zh-CN" alt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91436" marR="91436" marT="45824" marB="45824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B28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B→C</a:t>
                      </a:r>
                      <a:endParaRPr kumimoji="0" lang="zh-CN" alt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91436" marR="91436" marT="45824" marB="45824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B28B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C</a:t>
                      </a:r>
                      <a:endParaRPr kumimoji="0" lang="zh-CN" alt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91436" marR="91436" marT="45824" marB="45824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B28B"/>
                    </a:solidFill>
                  </a:tcPr>
                </a:tc>
              </a:tr>
              <a:tr h="50438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动能</a:t>
                      </a:r>
                    </a:p>
                  </a:txBody>
                  <a:tcPr marL="91436" marR="91436" marT="45824" marB="45824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D3B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b="0" kern="100" dirty="0">
                          <a:solidFill>
                            <a:srgbClr val="FF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增大</a:t>
                      </a:r>
                    </a:p>
                  </a:txBody>
                  <a:tcPr marL="68577" marR="68577" marT="0" marB="0"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D3B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b="0" kern="100" dirty="0">
                          <a:solidFill>
                            <a:srgbClr val="FF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最大</a:t>
                      </a:r>
                    </a:p>
                  </a:txBody>
                  <a:tcPr marL="68577" marR="68577" marT="0" marB="0"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D3B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b="0" kern="100" dirty="0">
                          <a:solidFill>
                            <a:srgbClr val="FF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减小</a:t>
                      </a:r>
                    </a:p>
                  </a:txBody>
                  <a:tcPr marL="68577" marR="68577" marT="0" marB="0"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D3B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b="0" kern="100" dirty="0">
                          <a:solidFill>
                            <a:srgbClr val="FF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最小</a:t>
                      </a:r>
                    </a:p>
                  </a:txBody>
                  <a:tcPr marL="68577" marR="68577" marT="0" marB="0"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D3BD"/>
                    </a:solidFill>
                  </a:tcPr>
                </a:tc>
              </a:tr>
              <a:tr h="50438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势能</a:t>
                      </a:r>
                    </a:p>
                  </a:txBody>
                  <a:tcPr marL="91436" marR="91436" marT="45824" marB="45824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D3B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b="0" kern="100" dirty="0">
                          <a:solidFill>
                            <a:srgbClr val="FF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减小</a:t>
                      </a:r>
                    </a:p>
                  </a:txBody>
                  <a:tcPr marL="68577" marR="68577" marT="0" marB="0"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D3B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b="0" kern="100" dirty="0">
                          <a:solidFill>
                            <a:srgbClr val="FF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最小</a:t>
                      </a:r>
                    </a:p>
                  </a:txBody>
                  <a:tcPr marL="68577" marR="68577" marT="0" marB="0"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D3B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b="0" kern="100" dirty="0">
                          <a:solidFill>
                            <a:srgbClr val="FF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增大</a:t>
                      </a:r>
                    </a:p>
                  </a:txBody>
                  <a:tcPr marL="68577" marR="68577" marT="0" marB="0"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D3B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b="0" kern="100">
                          <a:solidFill>
                            <a:srgbClr val="FF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最大</a:t>
                      </a:r>
                    </a:p>
                  </a:txBody>
                  <a:tcPr marL="68577" marR="68577" marT="0" marB="0"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D3BD"/>
                    </a:solidFill>
                  </a:tcPr>
                </a:tc>
              </a:tr>
              <a:tr h="82497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动能和势能的转化</a:t>
                      </a:r>
                    </a:p>
                  </a:txBody>
                  <a:tcPr marL="91436" marR="91436" marT="45824" marB="45824" anchor="ctr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D3BD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b="0" kern="100" dirty="0">
                          <a:solidFill>
                            <a:srgbClr val="FF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势能转化为动能</a:t>
                      </a:r>
                    </a:p>
                  </a:txBody>
                  <a:tcPr marL="68577" marR="68577" marT="0" marB="0"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D3B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D0D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b="0" kern="100" dirty="0">
                          <a:solidFill>
                            <a:srgbClr val="FF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动能转化为势能</a:t>
                      </a:r>
                    </a:p>
                  </a:txBody>
                  <a:tcPr marL="68577" marR="68577" marT="0" marB="0" anchor="ctr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D3B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8D0D0"/>
                    </a:solidFill>
                  </a:tcPr>
                </a:tc>
              </a:tr>
            </a:tbl>
          </a:graphicData>
        </a:graphic>
      </p:graphicFrame>
      <p:sp>
        <p:nvSpPr>
          <p:cNvPr id="5" name="矩形 4"/>
          <p:cNvSpPr/>
          <p:nvPr/>
        </p:nvSpPr>
        <p:spPr>
          <a:xfrm>
            <a:off x="484044" y="142606"/>
            <a:ext cx="3877985" cy="4628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将你的分析填入以下表格中</a:t>
            </a:r>
          </a:p>
        </p:txBody>
      </p:sp>
      <p:sp>
        <p:nvSpPr>
          <p:cNvPr id="6" name="Text Box 11"/>
          <p:cNvSpPr txBox="1">
            <a:spLocks noChangeArrowheads="1"/>
          </p:cNvSpPr>
          <p:nvPr/>
        </p:nvSpPr>
        <p:spPr bwMode="auto">
          <a:xfrm>
            <a:off x="384465" y="3164466"/>
            <a:ext cx="4956463" cy="4628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结论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动能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重力势能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可以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相互转化</a:t>
            </a:r>
            <a:r>
              <a:rPr lang="en-US" altLang="zh-CN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</a:p>
        </p:txBody>
      </p:sp>
      <p:sp>
        <p:nvSpPr>
          <p:cNvPr id="7" name="Text Box 12"/>
          <p:cNvSpPr txBox="1">
            <a:spLocks noChangeArrowheads="1"/>
          </p:cNvSpPr>
          <p:nvPr/>
        </p:nvSpPr>
        <p:spPr bwMode="auto">
          <a:xfrm>
            <a:off x="392690" y="3627274"/>
            <a:ext cx="8013556" cy="1203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 eaLnBrk="1" hangingPunct="1">
              <a:lnSpc>
                <a:spcPct val="150000"/>
              </a:lnSpc>
            </a:pPr>
            <a:r>
              <a:rPr lang="zh-CN" altLang="en-US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说明：理想情况下，</a:t>
            </a:r>
            <a:r>
              <a:rPr lang="en-US" altLang="zh-CN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  <a:r>
              <a:rPr lang="zh-CN" altLang="en-US" sz="2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等高。但实际情况下，每次上升的高度都比上次要低。</a:t>
            </a:r>
          </a:p>
        </p:txBody>
      </p:sp>
      <p:sp>
        <p:nvSpPr>
          <p:cNvPr id="8" name="Text Box 13"/>
          <p:cNvSpPr txBox="1">
            <a:spLocks noChangeArrowheads="1"/>
          </p:cNvSpPr>
          <p:nvPr/>
        </p:nvSpPr>
        <p:spPr bwMode="auto">
          <a:xfrm>
            <a:off x="3717781" y="4367766"/>
            <a:ext cx="3223346" cy="4628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/>
            <a:r>
              <a:rPr lang="en-US" altLang="zh-CN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原因是存在空气阻力</a:t>
            </a:r>
            <a:r>
              <a:rPr lang="en-US" altLang="zh-CN" sz="2400" b="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26723445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6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4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5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utoUpdateAnimBg="0"/>
      <p:bldP spid="7" grpId="0" autoUpdateAnimBg="0"/>
      <p:bldP spid="8" grpId="0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295778" y="437498"/>
            <a:ext cx="1483478" cy="466286"/>
            <a:chOff x="304174" y="283603"/>
            <a:chExt cx="805885" cy="741476"/>
          </a:xfrm>
        </p:grpSpPr>
        <p:sp>
          <p:nvSpPr>
            <p:cNvPr id="6" name="Shape 108"/>
            <p:cNvSpPr/>
            <p:nvPr/>
          </p:nvSpPr>
          <p:spPr>
            <a:xfrm>
              <a:off x="304174" y="305616"/>
              <a:ext cx="805885" cy="719463"/>
            </a:xfrm>
            <a:prstGeom prst="rect">
              <a:avLst/>
            </a:prstGeom>
            <a:solidFill>
              <a:srgbClr val="007E27">
                <a:alpha val="80000"/>
              </a:srgbClr>
            </a:solidFill>
            <a:ln w="12700">
              <a:noFill/>
              <a:miter lim="400000"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7" name="Shape 112"/>
            <p:cNvSpPr/>
            <p:nvPr/>
          </p:nvSpPr>
          <p:spPr>
            <a:xfrm>
              <a:off x="349112" y="283603"/>
              <a:ext cx="737758" cy="735944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45719" rIns="45719">
              <a:spAutoFit/>
            </a:bodyPr>
            <a:lstStyle>
              <a:lvl1pPr algn="ctr">
                <a:defRPr sz="100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1800">
                  <a:solidFill>
                    <a:srgbClr val="000000"/>
                  </a:solidFill>
                </a:defRPr>
              </a:pPr>
              <a:r>
                <a:rPr lang="zh-CN" altLang="en-US" sz="2400" dirty="0">
                  <a:solidFill>
                    <a:schemeClr val="bg1"/>
                  </a:solidFill>
                </a:rPr>
                <a:t>观察思考</a:t>
              </a:r>
              <a:endParaRPr kumimoji="0" sz="24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sym typeface="微软雅黑" panose="020B0503020204020204" charset="-122"/>
              </a:endParaRPr>
            </a:p>
          </p:txBody>
        </p:sp>
      </p:grpSp>
      <p:sp>
        <p:nvSpPr>
          <p:cNvPr id="8" name="矩形 13"/>
          <p:cNvSpPr>
            <a:spLocks noChangeArrowheads="1"/>
          </p:cNvSpPr>
          <p:nvPr/>
        </p:nvSpPr>
        <p:spPr bwMode="auto">
          <a:xfrm>
            <a:off x="1966770" y="342873"/>
            <a:ext cx="6727825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>
              <a:lnSpc>
                <a:spcPct val="125000"/>
              </a:lnSpc>
            </a:pP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观察滚摆的运动，想想滚摆在运动过程中动能和势能是如何变化的？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97" r="1797" b="4202"/>
          <a:stretch/>
        </p:blipFill>
        <p:spPr bwMode="auto">
          <a:xfrm>
            <a:off x="4738255" y="903784"/>
            <a:ext cx="4197927" cy="20888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Text Box 7"/>
          <p:cNvSpPr txBox="1">
            <a:spLocks noChangeArrowheads="1"/>
          </p:cNvSpPr>
          <p:nvPr/>
        </p:nvSpPr>
        <p:spPr bwMode="auto">
          <a:xfrm>
            <a:off x="221046" y="2787728"/>
            <a:ext cx="4619123" cy="14809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algn="l">
              <a:lnSpc>
                <a:spcPct val="150000"/>
              </a:lnSpc>
              <a:defRPr sz="20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en-US" altLang="zh-CN" dirty="0"/>
              <a:t>2.</a:t>
            </a:r>
            <a:r>
              <a:rPr lang="zh-CN" altLang="en-US" dirty="0"/>
              <a:t>滚摆旋转向上运动过程中，速度减小，动能减小；高度增大，重力势能增大，动能转化为重力势能。</a:t>
            </a:r>
            <a:endParaRPr lang="en-US" altLang="zh-CN" dirty="0"/>
          </a:p>
        </p:txBody>
      </p:sp>
      <p:sp>
        <p:nvSpPr>
          <p:cNvPr id="12" name="Text Box 3"/>
          <p:cNvSpPr txBox="1">
            <a:spLocks noChangeArrowheads="1"/>
          </p:cNvSpPr>
          <p:nvPr/>
        </p:nvSpPr>
        <p:spPr bwMode="auto">
          <a:xfrm>
            <a:off x="221045" y="1390077"/>
            <a:ext cx="4386962" cy="14809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l">
              <a:lnSpc>
                <a:spcPct val="150000"/>
              </a:lnSpc>
            </a:pPr>
            <a:r>
              <a:rPr lang="en-US" altLang="zh-CN" sz="2000" dirty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滚摆旋转向下运动过程中，</a:t>
            </a:r>
            <a:r>
              <a:rPr kumimoji="1"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速度变大，</a:t>
            </a: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动能增大；</a:t>
            </a:r>
            <a:r>
              <a:rPr kumimoji="1"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高度降低，</a:t>
            </a: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重力势能减小。重力势能转化为动能</a:t>
            </a:r>
          </a:p>
        </p:txBody>
      </p:sp>
      <p:sp>
        <p:nvSpPr>
          <p:cNvPr id="13" name="Text Box 7"/>
          <p:cNvSpPr txBox="1">
            <a:spLocks noChangeArrowheads="1"/>
          </p:cNvSpPr>
          <p:nvPr/>
        </p:nvSpPr>
        <p:spPr bwMode="auto">
          <a:xfrm>
            <a:off x="221045" y="4268713"/>
            <a:ext cx="5026364" cy="462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l">
              <a:buFontTx/>
              <a:buNone/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结论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动能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重力势能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可以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相互转化</a:t>
            </a:r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</a:p>
        </p:txBody>
      </p:sp>
      <p:sp>
        <p:nvSpPr>
          <p:cNvPr id="14" name="Text Box 8"/>
          <p:cNvSpPr txBox="1">
            <a:spLocks noChangeArrowheads="1"/>
          </p:cNvSpPr>
          <p:nvPr/>
        </p:nvSpPr>
        <p:spPr bwMode="auto">
          <a:xfrm>
            <a:off x="5011020" y="3194998"/>
            <a:ext cx="4120860" cy="15365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理想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情况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每次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应上升到原来的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高度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因空气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阻力</a:t>
            </a:r>
            <a:r>
              <a:rPr lang="en-US" altLang="zh-CN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每次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上升的高度都比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上次低。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696718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770" decel="100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" dur="770" decel="100000"/>
                                        <p:tgtEl>
                                          <p:spTgt spid="13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4" dur="77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6" dur="77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2" grpId="0" bldLvl="0"/>
      <p:bldP spid="13" grpId="0" autoUpdateAnimBg="0"/>
      <p:bldP spid="14" grpId="0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"/>
          <p:cNvSpPr txBox="1">
            <a:spLocks noChangeArrowheads="1"/>
          </p:cNvSpPr>
          <p:nvPr/>
        </p:nvSpPr>
        <p:spPr bwMode="auto">
          <a:xfrm>
            <a:off x="363530" y="296812"/>
            <a:ext cx="4595668" cy="4628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tx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l"/>
            <a:r>
              <a:rPr kumimoji="1" lang="en-US" altLang="zh-CN" sz="2400" dirty="0" smtClean="0">
                <a:latin typeface="微软雅黑" pitchFamily="34" charset="-122"/>
                <a:ea typeface="微软雅黑" pitchFamily="34" charset="-122"/>
              </a:rPr>
              <a:t>1.</a:t>
            </a:r>
            <a:r>
              <a:rPr kumimoji="1" lang="zh-CN" altLang="en-US" sz="2400" dirty="0" smtClean="0">
                <a:latin typeface="微软雅黑" pitchFamily="34" charset="-122"/>
                <a:ea typeface="微软雅黑" pitchFamily="34" charset="-122"/>
              </a:rPr>
              <a:t>动能</a:t>
            </a:r>
            <a:r>
              <a:rPr kumimoji="1" lang="zh-CN" altLang="en-US" sz="2400" dirty="0">
                <a:latin typeface="微软雅黑" pitchFamily="34" charset="-122"/>
                <a:ea typeface="微软雅黑" pitchFamily="34" charset="-122"/>
              </a:rPr>
              <a:t>和</a:t>
            </a:r>
            <a:r>
              <a:rPr kumimoji="1" lang="zh-CN" altLang="en-US" sz="2400" dirty="0" smtClean="0">
                <a:latin typeface="微软雅黑" pitchFamily="34" charset="-122"/>
                <a:ea typeface="微软雅黑" pitchFamily="34" charset="-122"/>
              </a:rPr>
              <a:t>重力势能的相互</a:t>
            </a:r>
            <a:r>
              <a:rPr kumimoji="1" lang="zh-CN" altLang="en-US" sz="2400" dirty="0">
                <a:latin typeface="微软雅黑" pitchFamily="34" charset="-122"/>
                <a:ea typeface="微软雅黑" pitchFamily="34" charset="-122"/>
              </a:rPr>
              <a:t>转化。</a:t>
            </a:r>
          </a:p>
        </p:txBody>
      </p:sp>
      <p:sp>
        <p:nvSpPr>
          <p:cNvPr id="3" name="Text Box 3"/>
          <p:cNvSpPr txBox="1">
            <a:spLocks noChangeArrowheads="1"/>
          </p:cNvSpPr>
          <p:nvPr/>
        </p:nvSpPr>
        <p:spPr bwMode="auto">
          <a:xfrm>
            <a:off x="294318" y="641787"/>
            <a:ext cx="8352600" cy="17586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tx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indent="457200" algn="l">
              <a:lnSpc>
                <a:spcPct val="150000"/>
              </a:lnSpc>
            </a:pPr>
            <a:r>
              <a:rPr kumimoji="1" lang="zh-CN" altLang="en-US" sz="2400" dirty="0">
                <a:latin typeface="微软雅黑" pitchFamily="34" charset="-122"/>
                <a:ea typeface="微软雅黑" pitchFamily="34" charset="-122"/>
              </a:rPr>
              <a:t>物体的</a:t>
            </a:r>
            <a:r>
              <a:rPr kumimoji="1" lang="zh-CN" altLang="en-US" sz="2400" dirty="0" smtClean="0">
                <a:latin typeface="微软雅黑" pitchFamily="34" charset="-122"/>
                <a:ea typeface="微软雅黑" pitchFamily="34" charset="-122"/>
              </a:rPr>
              <a:t>动能</a:t>
            </a:r>
            <a:r>
              <a:rPr kumimoji="1" lang="zh-CN" altLang="en-US" sz="2400" dirty="0">
                <a:latin typeface="微软雅黑" pitchFamily="34" charset="-122"/>
                <a:ea typeface="微软雅黑" pitchFamily="34" charset="-122"/>
              </a:rPr>
              <a:t>和</a:t>
            </a:r>
            <a:r>
              <a:rPr kumimoji="1" lang="zh-CN" altLang="en-US" sz="2400" dirty="0" smtClean="0">
                <a:latin typeface="微软雅黑" pitchFamily="34" charset="-122"/>
                <a:ea typeface="微软雅黑" pitchFamily="34" charset="-122"/>
              </a:rPr>
              <a:t>重力势能相互转化是生活中常见的过程。当你在游乐场的过山车上旋转和盘旋的时候，你的动能和重力势能也在相互转化；</a:t>
            </a:r>
            <a:endParaRPr kumimoji="1" lang="zh-CN" altLang="en-US" sz="2400" dirty="0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4483536" y="1802272"/>
            <a:ext cx="3874964" cy="2998781"/>
            <a:chOff x="4784873" y="1823990"/>
            <a:chExt cx="3874964" cy="2991377"/>
          </a:xfrm>
        </p:grpSpPr>
        <p:pic>
          <p:nvPicPr>
            <p:cNvPr id="4" name="图片 3"/>
            <p:cNvPicPr preferRelativeResize="0">
              <a:picLocks/>
            </p:cNvPicPr>
            <p:nvPr/>
          </p:nvPicPr>
          <p:blipFill rotWithShape="1">
            <a:blip r:embed="rId2" cstate="print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rightnessContrast bright="9000" contrast="7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327" t="12011" r="38523" b="33057"/>
            <a:stretch/>
          </p:blipFill>
          <p:spPr>
            <a:xfrm>
              <a:off x="5037809" y="1823990"/>
              <a:ext cx="2880000" cy="1800000"/>
            </a:xfrm>
            <a:prstGeom prst="rect">
              <a:avLst/>
            </a:prstGeom>
            <a:effectLst>
              <a:outerShdw blurRad="482600" dist="50800" dir="5400000" algn="ctr" rotWithShape="0">
                <a:srgbClr val="000000">
                  <a:alpha val="43137"/>
                </a:srgbClr>
              </a:outerShdw>
            </a:effectLst>
          </p:spPr>
        </p:pic>
        <p:sp>
          <p:nvSpPr>
            <p:cNvPr id="6" name="矩形 5"/>
            <p:cNvSpPr/>
            <p:nvPr/>
          </p:nvSpPr>
          <p:spPr>
            <a:xfrm>
              <a:off x="4784873" y="3615038"/>
              <a:ext cx="3874964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kumimoji="1" lang="zh-CN" altLang="en-US" sz="2400" dirty="0">
                  <a:solidFill>
                    <a:srgbClr val="FF0000"/>
                  </a:solidFill>
                  <a:latin typeface="微软雅黑" pitchFamily="34" charset="-122"/>
                  <a:ea typeface="微软雅黑" pitchFamily="34" charset="-122"/>
                </a:rPr>
                <a:t>游乐场</a:t>
              </a:r>
              <a:r>
                <a:rPr kumimoji="1" lang="zh-CN" altLang="en-US" sz="2400" dirty="0" smtClean="0">
                  <a:solidFill>
                    <a:srgbClr val="FF0000"/>
                  </a:solidFill>
                  <a:latin typeface="微软雅黑" pitchFamily="34" charset="-122"/>
                  <a:ea typeface="微软雅黑" pitchFamily="34" charset="-122"/>
                </a:rPr>
                <a:t>的大型过</a:t>
              </a:r>
              <a:r>
                <a:rPr kumimoji="1" lang="zh-CN" altLang="en-US" sz="2400" dirty="0">
                  <a:solidFill>
                    <a:srgbClr val="FF0000"/>
                  </a:solidFill>
                  <a:latin typeface="微软雅黑" pitchFamily="34" charset="-122"/>
                  <a:ea typeface="微软雅黑" pitchFamily="34" charset="-122"/>
                </a:rPr>
                <a:t>山</a:t>
              </a:r>
              <a:r>
                <a:rPr kumimoji="1" lang="zh-CN" altLang="en-US" sz="2400" dirty="0" smtClean="0">
                  <a:solidFill>
                    <a:srgbClr val="FF0000"/>
                  </a:solidFill>
                  <a:latin typeface="微软雅黑" pitchFamily="34" charset="-122"/>
                  <a:ea typeface="微软雅黑" pitchFamily="34" charset="-122"/>
                </a:rPr>
                <a:t>车</a:t>
              </a:r>
              <a:r>
                <a:rPr kumimoji="1" lang="en-US" altLang="zh-CN" sz="2400" dirty="0" smtClean="0">
                  <a:solidFill>
                    <a:srgbClr val="FF0000"/>
                  </a:solidFill>
                  <a:latin typeface="微软雅黑" pitchFamily="34" charset="-122"/>
                  <a:ea typeface="微软雅黑" pitchFamily="34" charset="-122"/>
                </a:rPr>
                <a:t>,</a:t>
              </a:r>
              <a:r>
                <a:rPr kumimoji="1" lang="zh-CN" altLang="en-US" sz="2400" dirty="0" smtClean="0">
                  <a:solidFill>
                    <a:srgbClr val="FF0000"/>
                  </a:solidFill>
                  <a:latin typeface="微软雅黑" pitchFamily="34" charset="-122"/>
                  <a:ea typeface="微软雅黑" pitchFamily="34" charset="-122"/>
                </a:rPr>
                <a:t>可让你充分感受上期下落的乐趣</a:t>
              </a:r>
              <a:r>
                <a:rPr kumimoji="1" lang="en-US" altLang="zh-CN" sz="2400" dirty="0" smtClean="0">
                  <a:solidFill>
                    <a:srgbClr val="FF0000"/>
                  </a:solidFill>
                  <a:latin typeface="微软雅黑" pitchFamily="34" charset="-122"/>
                  <a:ea typeface="微软雅黑" pitchFamily="34" charset="-122"/>
                </a:rPr>
                <a:t>,</a:t>
              </a:r>
              <a:r>
                <a:rPr kumimoji="1" lang="zh-CN" altLang="en-US" sz="2400" dirty="0" smtClean="0">
                  <a:solidFill>
                    <a:srgbClr val="FF0000"/>
                  </a:solidFill>
                  <a:latin typeface="微软雅黑" pitchFamily="34" charset="-122"/>
                  <a:ea typeface="微软雅黑" pitchFamily="34" charset="-122"/>
                </a:rPr>
                <a:t>体验重力势能和动能的转化</a:t>
              </a:r>
              <a:endParaRPr lang="zh-CN" altLang="en-US" sz="2400" dirty="0">
                <a:solidFill>
                  <a:srgbClr val="FF0000"/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852055" y="2394949"/>
            <a:ext cx="2880000" cy="2637508"/>
            <a:chOff x="841664" y="2435497"/>
            <a:chExt cx="2880000" cy="2630996"/>
          </a:xfrm>
        </p:grpSpPr>
        <p:pic>
          <p:nvPicPr>
            <p:cNvPr id="4098" name="Picture 2"/>
            <p:cNvPicPr preferRelativeResize="0">
              <a:picLocks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455" t="6719" r="7142" b="9971"/>
            <a:stretch/>
          </p:blipFill>
          <p:spPr bwMode="auto">
            <a:xfrm>
              <a:off x="841664" y="2435497"/>
              <a:ext cx="2880000" cy="1800000"/>
            </a:xfrm>
            <a:prstGeom prst="rect">
              <a:avLst/>
            </a:prstGeom>
            <a:effectLst>
              <a:outerShdw blurRad="482600" dist="50800" dir="5400000" algn="ctr" rotWithShape="0">
                <a:srgbClr val="000000">
                  <a:alpha val="43137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" name="矩形 7"/>
            <p:cNvSpPr/>
            <p:nvPr/>
          </p:nvSpPr>
          <p:spPr>
            <a:xfrm>
              <a:off x="935182" y="4235496"/>
              <a:ext cx="2712027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kumimoji="1" lang="zh-CN" altLang="en-US" sz="2400" dirty="0">
                  <a:solidFill>
                    <a:srgbClr val="FF0000"/>
                  </a:solidFill>
                  <a:latin typeface="微软雅黑" pitchFamily="34" charset="-122"/>
                  <a:ea typeface="微软雅黑" pitchFamily="34" charset="-122"/>
                </a:rPr>
                <a:t>骑自行车下陡坡是什么感觉？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558083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43804" y="206953"/>
            <a:ext cx="1483478" cy="466286"/>
            <a:chOff x="304174" y="283603"/>
            <a:chExt cx="805885" cy="741476"/>
          </a:xfrm>
        </p:grpSpPr>
        <p:sp>
          <p:nvSpPr>
            <p:cNvPr id="3" name="Shape 108"/>
            <p:cNvSpPr/>
            <p:nvPr/>
          </p:nvSpPr>
          <p:spPr>
            <a:xfrm>
              <a:off x="304174" y="305616"/>
              <a:ext cx="805885" cy="719463"/>
            </a:xfrm>
            <a:prstGeom prst="rect">
              <a:avLst/>
            </a:prstGeom>
            <a:solidFill>
              <a:srgbClr val="007E27">
                <a:alpha val="80000"/>
              </a:srgbClr>
            </a:solidFill>
            <a:ln w="12700">
              <a:noFill/>
              <a:miter lim="400000"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4" name="Shape 112"/>
            <p:cNvSpPr/>
            <p:nvPr/>
          </p:nvSpPr>
          <p:spPr>
            <a:xfrm>
              <a:off x="349112" y="283603"/>
              <a:ext cx="737758" cy="735944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45719" rIns="45719">
              <a:spAutoFit/>
            </a:bodyPr>
            <a:lstStyle>
              <a:lvl1pPr algn="ctr">
                <a:defRPr sz="1000">
                  <a:solidFill>
                    <a:srgbClr val="FFFFFF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微软雅黑" panose="020B0503020204020204" charset="-122"/>
                </a:defRPr>
              </a:lvl1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1800">
                  <a:solidFill>
                    <a:srgbClr val="000000"/>
                  </a:solidFill>
                </a:defRPr>
              </a:pPr>
              <a:r>
                <a:rPr kumimoji="0" lang="zh-CN" altLang="en-US" sz="2400" b="0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sym typeface="微软雅黑" panose="020B0503020204020204" charset="-122"/>
                </a:rPr>
                <a:t>讨论交流</a:t>
              </a:r>
              <a:endParaRPr kumimoji="0" sz="24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sym typeface="微软雅黑" panose="020B0503020204020204" charset="-122"/>
              </a:endParaRPr>
            </a:p>
          </p:txBody>
        </p:sp>
      </p:grpSp>
      <p:sp>
        <p:nvSpPr>
          <p:cNvPr id="5" name="矩形 4"/>
          <p:cNvSpPr/>
          <p:nvPr/>
        </p:nvSpPr>
        <p:spPr>
          <a:xfrm>
            <a:off x="2348538" y="220796"/>
            <a:ext cx="2646878" cy="4628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 eaLnBrk="1" hangingPunct="1"/>
            <a:r>
              <a:rPr lang="zh-CN" altLang="en-US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过山车的能量转化</a:t>
            </a: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68"/>
          <a:stretch/>
        </p:blipFill>
        <p:spPr>
          <a:xfrm>
            <a:off x="631960" y="1603022"/>
            <a:ext cx="7103720" cy="1847245"/>
          </a:xfrm>
          <a:prstGeom prst="rect">
            <a:avLst/>
          </a:prstGeom>
          <a:effectLst>
            <a:outerShdw blurRad="482600" dist="50800" dir="5400000" algn="ctr" rotWithShape="0">
              <a:srgbClr val="000000">
                <a:alpha val="43137"/>
              </a:srgbClr>
            </a:outerShdw>
          </a:effectLst>
        </p:spPr>
      </p:pic>
      <p:sp>
        <p:nvSpPr>
          <p:cNvPr id="11" name="矩形 10"/>
          <p:cNvSpPr/>
          <p:nvPr/>
        </p:nvSpPr>
        <p:spPr>
          <a:xfrm>
            <a:off x="449271" y="657159"/>
            <a:ext cx="822713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kumimoji="1" lang="zh-CN" altLang="en-US" sz="20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如图是一幅简单的过</a:t>
            </a:r>
            <a:r>
              <a:rPr kumimoji="1" lang="zh-CN" altLang="en-US" sz="20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山</a:t>
            </a:r>
            <a:r>
              <a:rPr kumimoji="1" lang="zh-CN" altLang="en-US" sz="20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车漫画。假如在以下的情形中过山车已经关闭了动力系统，在轨道上滑行，请描述这个过程中能量是怎样转化的。</a:t>
            </a:r>
            <a:endParaRPr lang="zh-CN" altLang="en-US" sz="20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 Box 15"/>
          <p:cNvSpPr txBox="1">
            <a:spLocks noChangeArrowheads="1"/>
          </p:cNvSpPr>
          <p:nvPr/>
        </p:nvSpPr>
        <p:spPr bwMode="auto">
          <a:xfrm>
            <a:off x="337434" y="3325268"/>
            <a:ext cx="8206389" cy="175866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indent="457200" algn="l" eaLnBrk="1" hangingPunct="1">
              <a:lnSpc>
                <a:spcPct val="150000"/>
              </a:lnSpc>
            </a:pP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在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最高点时具有最大的重力势能</a:t>
            </a:r>
            <a:r>
              <a:rPr lang="en-US" altLang="zh-CN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,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即使没有电动力</a:t>
            </a:r>
            <a:r>
              <a:rPr lang="en-US" altLang="zh-CN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,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下滑时</a:t>
            </a:r>
            <a:r>
              <a:rPr lang="en-US" altLang="zh-CN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,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把重力势能转化为动能</a:t>
            </a:r>
            <a:r>
              <a:rPr lang="en-US" altLang="zh-CN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,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最低点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时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具有最大的动能</a:t>
            </a:r>
            <a:r>
              <a:rPr lang="en-US" altLang="zh-CN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,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爬坡时</a:t>
            </a:r>
            <a:r>
              <a:rPr lang="en-US" altLang="zh-CN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,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再把动能转化为重力势能</a:t>
            </a:r>
            <a:r>
              <a:rPr lang="en-US" altLang="zh-CN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.</a:t>
            </a:r>
            <a:endParaRPr lang="zh-CN" altLang="en-US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575126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"/>
          <p:cNvSpPr txBox="1">
            <a:spLocks noChangeArrowheads="1"/>
          </p:cNvSpPr>
          <p:nvPr/>
        </p:nvSpPr>
        <p:spPr bwMode="auto">
          <a:xfrm>
            <a:off x="304694" y="296811"/>
            <a:ext cx="4595668" cy="4628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tx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l"/>
            <a:r>
              <a:rPr kumimoji="1" lang="en-US" altLang="zh-CN" sz="2400" dirty="0" smtClean="0">
                <a:latin typeface="微软雅黑" pitchFamily="34" charset="-122"/>
                <a:ea typeface="微软雅黑" pitchFamily="34" charset="-122"/>
              </a:rPr>
              <a:t>2.</a:t>
            </a:r>
            <a:r>
              <a:rPr kumimoji="1" lang="zh-CN" altLang="en-US" sz="2400" dirty="0" smtClean="0">
                <a:latin typeface="微软雅黑" pitchFamily="34" charset="-122"/>
                <a:ea typeface="微软雅黑" pitchFamily="34" charset="-122"/>
              </a:rPr>
              <a:t>动能和弹性势能的相互</a:t>
            </a:r>
            <a:r>
              <a:rPr kumimoji="1" lang="zh-CN" altLang="en-US" sz="2400" dirty="0">
                <a:latin typeface="微软雅黑" pitchFamily="34" charset="-122"/>
                <a:ea typeface="微软雅黑" pitchFamily="34" charset="-122"/>
              </a:rPr>
              <a:t>转化。</a:t>
            </a:r>
          </a:p>
        </p:txBody>
      </p:sp>
      <p:sp>
        <p:nvSpPr>
          <p:cNvPr id="3" name="Text Box 6"/>
          <p:cNvSpPr txBox="1">
            <a:spLocks noChangeArrowheads="1"/>
          </p:cNvSpPr>
          <p:nvPr/>
        </p:nvSpPr>
        <p:spPr bwMode="auto">
          <a:xfrm>
            <a:off x="304695" y="759619"/>
            <a:ext cx="4090121" cy="462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Wingdings 2" pitchFamily="18" charset="2"/>
              <a:buChar char="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Wingdings 2" pitchFamily="18" charset="2"/>
              <a:buChar char="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Wingdings 2" pitchFamily="18" charset="2"/>
              <a:buChar char="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l" eaLnBrk="1" hangingPunct="1">
              <a:lnSpc>
                <a:spcPct val="10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en-US" altLang="zh-CN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(1)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弓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的弹性势能哪里去了？</a:t>
            </a:r>
            <a:endParaRPr lang="en-US" altLang="zh-CN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219224" y="1339298"/>
            <a:ext cx="4681138" cy="1624010"/>
            <a:chOff x="68589" y="1335991"/>
            <a:chExt cx="4681138" cy="1620000"/>
          </a:xfrm>
        </p:grpSpPr>
        <p:pic>
          <p:nvPicPr>
            <p:cNvPr id="5122" name="Picture 2"/>
            <p:cNvPicPr preferRelativeResize="0">
              <a:picLocks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93" t="5355" r="4055" b="6023"/>
            <a:stretch/>
          </p:blipFill>
          <p:spPr bwMode="auto">
            <a:xfrm>
              <a:off x="68589" y="1335991"/>
              <a:ext cx="2340000" cy="1620000"/>
            </a:xfrm>
            <a:prstGeom prst="rect">
              <a:avLst/>
            </a:prstGeom>
            <a:effectLst>
              <a:outerShdw blurRad="482600" dist="50800" dir="5400000" algn="ctr" rotWithShape="0">
                <a:srgbClr val="000000">
                  <a:alpha val="43137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123" name="Picture 3"/>
            <p:cNvPicPr preferRelativeResize="0">
              <a:picLocks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72" t="9607" r="2968" b="4103"/>
            <a:stretch/>
          </p:blipFill>
          <p:spPr bwMode="auto">
            <a:xfrm>
              <a:off x="2409727" y="1335991"/>
              <a:ext cx="2340000" cy="1620000"/>
            </a:xfrm>
            <a:prstGeom prst="rect">
              <a:avLst/>
            </a:prstGeom>
            <a:effectLst>
              <a:outerShdw blurRad="482600" dist="50800" dir="5400000" algn="ctr" rotWithShape="0">
                <a:srgbClr val="000000">
                  <a:alpha val="43137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8" name="Text Box 6"/>
          <p:cNvSpPr txBox="1">
            <a:spLocks noChangeArrowheads="1"/>
          </p:cNvSpPr>
          <p:nvPr/>
        </p:nvSpPr>
        <p:spPr bwMode="auto">
          <a:xfrm>
            <a:off x="4931535" y="1222427"/>
            <a:ext cx="4131919" cy="17586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l" eaLnBrk="1" hangingPunct="1">
              <a:lnSpc>
                <a:spcPct val="150000"/>
              </a:lnSpc>
              <a:buFontTx/>
              <a:buNone/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拉开的弓把箭射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出去 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弓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的弹性势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能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减小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箭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的动能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增大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弓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的弹性势能转化为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箭的动能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</a:p>
        </p:txBody>
      </p:sp>
      <p:sp>
        <p:nvSpPr>
          <p:cNvPr id="10" name="Rectangle 10"/>
          <p:cNvSpPr>
            <a:spLocks noChangeArrowheads="1"/>
          </p:cNvSpPr>
          <p:nvPr/>
        </p:nvSpPr>
        <p:spPr bwMode="auto">
          <a:xfrm>
            <a:off x="304695" y="2981095"/>
            <a:ext cx="5719509" cy="462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l">
              <a:buFont typeface="Arial" pitchFamily="34" charset="0"/>
              <a:buNone/>
            </a:pPr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(2</a:t>
            </a:r>
            <a:r>
              <a:rPr lang="en-US" altLang="zh-CN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弹簧门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在推开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以后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为什么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能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自己</a:t>
            </a:r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关闭？</a:t>
            </a:r>
            <a:endParaRPr lang="zh-CN" altLang="en-US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1" name="图片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091" t="30693" r="20020" b="9294"/>
          <a:stretch>
            <a:fillRect/>
          </a:stretch>
        </p:blipFill>
        <p:spPr bwMode="auto">
          <a:xfrm>
            <a:off x="219224" y="3401665"/>
            <a:ext cx="1340428" cy="1497887"/>
          </a:xfrm>
          <a:prstGeom prst="rect">
            <a:avLst/>
          </a:prstGeom>
          <a:effectLst>
            <a:outerShdw blurRad="482600" dist="50800" dir="5400000" algn="ctr" rotWithShape="0">
              <a:srgbClr val="000000">
                <a:alpha val="43137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Text Box 11"/>
          <p:cNvSpPr txBox="1">
            <a:spLocks noChangeArrowheads="1"/>
          </p:cNvSpPr>
          <p:nvPr/>
        </p:nvSpPr>
        <p:spPr bwMode="auto">
          <a:xfrm>
            <a:off x="1745673" y="3548959"/>
            <a:ext cx="7180118" cy="1203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algn="l" eaLnBrk="1" hangingPunct="1">
              <a:lnSpc>
                <a:spcPct val="150000"/>
              </a:lnSpc>
              <a:buFontTx/>
              <a:buNone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dirty="0" smtClean="0"/>
              <a:t>推开</a:t>
            </a:r>
            <a:r>
              <a:rPr lang="zh-CN" altLang="en-US" dirty="0"/>
              <a:t>弹簧门</a:t>
            </a:r>
            <a:r>
              <a:rPr lang="zh-CN" altLang="en-US" dirty="0" smtClean="0"/>
              <a:t>的过程</a:t>
            </a:r>
            <a:r>
              <a:rPr lang="en-US" altLang="zh-CN" dirty="0" smtClean="0"/>
              <a:t>,</a:t>
            </a:r>
            <a:r>
              <a:rPr lang="zh-CN" altLang="en-US" dirty="0" smtClean="0"/>
              <a:t>动能</a:t>
            </a:r>
            <a:r>
              <a:rPr lang="zh-CN" altLang="en-US" dirty="0"/>
              <a:t>转化</a:t>
            </a:r>
            <a:r>
              <a:rPr lang="zh-CN" altLang="en-US" dirty="0" smtClean="0"/>
              <a:t>为弹簧的弹性势能</a:t>
            </a:r>
            <a:r>
              <a:rPr lang="en-US" altLang="zh-CN" dirty="0" smtClean="0"/>
              <a:t>;</a:t>
            </a:r>
            <a:r>
              <a:rPr lang="zh-CN" altLang="en-US" dirty="0" smtClean="0"/>
              <a:t>弹簧门</a:t>
            </a:r>
            <a:r>
              <a:rPr lang="zh-CN" altLang="en-US" dirty="0"/>
              <a:t>自动关闭的</a:t>
            </a:r>
            <a:r>
              <a:rPr lang="zh-CN" altLang="en-US" dirty="0" smtClean="0"/>
              <a:t>过程</a:t>
            </a:r>
            <a:r>
              <a:rPr lang="en-US" altLang="zh-CN" dirty="0" smtClean="0"/>
              <a:t>,</a:t>
            </a:r>
            <a:r>
              <a:rPr lang="zh-CN" altLang="en-US" dirty="0"/>
              <a:t>弹簧的弹性势</a:t>
            </a:r>
            <a:r>
              <a:rPr lang="zh-CN" altLang="en-US" dirty="0" smtClean="0"/>
              <a:t>能转化为门的动能</a:t>
            </a:r>
            <a:r>
              <a:rPr lang="en-US" altLang="zh-CN" dirty="0" smtClean="0"/>
              <a:t>.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719079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0" dur="1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  <p:bldP spid="10" grpId="0"/>
      <p:bldP spid="12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cd9921af-046d-45b7-9e5a-c1ee44d3e0e1}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39</TotalTime>
  <Words>2564</Words>
  <Application>Microsoft Office PowerPoint</Application>
  <PresentationFormat>全屏显示(16:9)</PresentationFormat>
  <Paragraphs>113</Paragraphs>
  <Slides>20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1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User</cp:lastModifiedBy>
  <cp:revision>18</cp:revision>
  <dcterms:created xsi:type="dcterms:W3CDTF">2020-03-26T10:48:47Z</dcterms:created>
  <dcterms:modified xsi:type="dcterms:W3CDTF">2020-05-17T14:02:29Z</dcterms:modified>
</cp:coreProperties>
</file>